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20" d="100"/>
          <a:sy n="120" d="100"/>
        </p:scale>
        <p:origin x="-40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484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10ac9fb55b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10ac9fb55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0ac9fb55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0ac9fb55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0ac9fb55b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0ac9fb55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0ac9fb55b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0ac9fb55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0ac9fb55b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10ac9fb55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10ac9fb55b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10ac9fb55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10ac9fb55b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10ac9fb55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ddbda95ff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ddbda95ff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dbda95ff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ddbda95ff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124a2940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124a294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34eb5a69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34eb5a6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ddbda95ffd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ddbda95ff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0ac9fb55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0ac9fb55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10aa2d72a_6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10aa2d72a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0ac9fb55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0ac9fb55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13a2e41a8e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13a2e41a8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10ac9fb55b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10ac9fb55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D15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4263201" y="565002"/>
            <a:ext cx="617600" cy="684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lvl1pPr lvl="0">
              <a:buNone/>
              <a:defRPr b="1">
                <a:solidFill>
                  <a:schemeClr val="dk1"/>
                </a:solidFill>
              </a:defRPr>
            </a:lvl1pPr>
            <a:lvl2pPr lvl="1">
              <a:buNone/>
              <a:defRPr b="1">
                <a:solidFill>
                  <a:schemeClr val="dk1"/>
                </a:solidFill>
              </a:defRPr>
            </a:lvl2pPr>
            <a:lvl3pPr lvl="2">
              <a:buNone/>
              <a:defRPr b="1">
                <a:solidFill>
                  <a:schemeClr val="dk1"/>
                </a:solidFill>
              </a:defRPr>
            </a:lvl3pPr>
            <a:lvl4pPr lvl="3">
              <a:buNone/>
              <a:defRPr b="1">
                <a:solidFill>
                  <a:schemeClr val="dk1"/>
                </a:solidFill>
              </a:defRPr>
            </a:lvl4pPr>
            <a:lvl5pPr lvl="4">
              <a:buNone/>
              <a:defRPr b="1">
                <a:solidFill>
                  <a:schemeClr val="dk1"/>
                </a:solidFill>
              </a:defRPr>
            </a:lvl5pPr>
            <a:lvl6pPr lvl="5">
              <a:buNone/>
              <a:defRPr b="1">
                <a:solidFill>
                  <a:schemeClr val="dk1"/>
                </a:solidFill>
              </a:defRPr>
            </a:lvl6pPr>
            <a:lvl7pPr lvl="6">
              <a:buNone/>
              <a:defRPr b="1">
                <a:solidFill>
                  <a:schemeClr val="dk1"/>
                </a:solidFill>
              </a:defRPr>
            </a:lvl7pPr>
            <a:lvl8pPr lvl="7">
              <a:buNone/>
              <a:defRPr b="1">
                <a:solidFill>
                  <a:schemeClr val="dk1"/>
                </a:solidFill>
              </a:defRPr>
            </a:lvl8pPr>
            <a:lvl9pPr lvl="8">
              <a:buNone/>
              <a:defRPr b="1">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49" name="Google Shape;49;p12"/>
          <p:cNvPicPr preferRelativeResize="0"/>
          <p:nvPr/>
        </p:nvPicPr>
        <p:blipFill>
          <a:blip r:embed="rId2">
            <a:alphaModFix/>
          </a:blip>
          <a:stretch>
            <a:fillRect/>
          </a:stretch>
        </p:blipFill>
        <p:spPr>
          <a:xfrm>
            <a:off x="214124" y="4730767"/>
            <a:ext cx="216325" cy="239871"/>
          </a:xfrm>
          <a:prstGeom prst="rect">
            <a:avLst/>
          </a:prstGeom>
          <a:noFill/>
          <a:ln>
            <a:noFill/>
          </a:ln>
        </p:spPr>
      </p:pic>
      <p:sp>
        <p:nvSpPr>
          <p:cNvPr id="50" name="Google Shape;50;p12"/>
          <p:cNvSpPr txBox="1"/>
          <p:nvPr/>
        </p:nvSpPr>
        <p:spPr>
          <a:xfrm>
            <a:off x="547050" y="4704450"/>
            <a:ext cx="147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CD5C"/>
                </a:solidFill>
                <a:latin typeface="Montserrat SemiBold"/>
                <a:ea typeface="Montserrat SemiBold"/>
                <a:cs typeface="Montserrat SemiBold"/>
                <a:sym typeface="Montserrat SemiBold"/>
              </a:rPr>
              <a:t>PRESENTATION SUBJECT </a:t>
            </a:r>
            <a:r>
              <a:rPr lang="en" sz="700">
                <a:latin typeface="Montserrat SemiBold"/>
                <a:ea typeface="Montserrat SemiBold"/>
                <a:cs typeface="Montserrat SemiBold"/>
                <a:sym typeface="Montserrat SemiBold"/>
              </a:rPr>
              <a:t>| </a:t>
            </a:r>
            <a:endParaRPr sz="700" b="1">
              <a:latin typeface="Montserrat"/>
              <a:ea typeface="Montserrat"/>
              <a:cs typeface="Montserrat"/>
              <a:sym typeface="Montserrat"/>
            </a:endParaRPr>
          </a:p>
        </p:txBody>
      </p:sp>
      <p:cxnSp>
        <p:nvCxnSpPr>
          <p:cNvPr id="51" name="Google Shape;51;p12"/>
          <p:cNvCxnSpPr/>
          <p:nvPr/>
        </p:nvCxnSpPr>
        <p:spPr>
          <a:xfrm>
            <a:off x="2159550" y="4844375"/>
            <a:ext cx="6617100" cy="0"/>
          </a:xfrm>
          <a:prstGeom prst="straightConnector1">
            <a:avLst/>
          </a:prstGeom>
          <a:noFill/>
          <a:ln w="9525" cap="flat" cmpd="sng">
            <a:solidFill>
              <a:srgbClr val="00CD5C"/>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creativecommons.org/licenses/by-nc-sa/4.0/" TargetMode="Externa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9.pn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0.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34.jpg"/><Relationship Id="rId12" Type="http://schemas.openxmlformats.org/officeDocument/2006/relationships/image" Target="../media/image35.jpg"/><Relationship Id="rId13" Type="http://schemas.openxmlformats.org/officeDocument/2006/relationships/image" Target="../media/image36.jpg"/><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14.jpg"/><Relationship Id="rId5" Type="http://schemas.openxmlformats.org/officeDocument/2006/relationships/image" Target="../media/image28.jpg"/><Relationship Id="rId6" Type="http://schemas.openxmlformats.org/officeDocument/2006/relationships/image" Target="../media/image29.png"/><Relationship Id="rId7" Type="http://schemas.openxmlformats.org/officeDocument/2006/relationships/image" Target="../media/image30.jpg"/><Relationship Id="rId8" Type="http://schemas.openxmlformats.org/officeDocument/2006/relationships/image" Target="../media/image31.jpg"/><Relationship Id="rId9" Type="http://schemas.openxmlformats.org/officeDocument/2006/relationships/image" Target="../media/image32.jpg"/><Relationship Id="rId10"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7.jpg"/><Relationship Id="rId5" Type="http://schemas.openxmlformats.org/officeDocument/2006/relationships/image" Target="../media/image30.jpg"/><Relationship Id="rId6" Type="http://schemas.openxmlformats.org/officeDocument/2006/relationships/image" Target="../media/image34.jpg"/><Relationship Id="rId7" Type="http://schemas.openxmlformats.org/officeDocument/2006/relationships/image" Target="../media/image36.jpg"/><Relationship Id="rId8" Type="http://schemas.openxmlformats.org/officeDocument/2006/relationships/image" Target="../media/image14.jpg"/><Relationship Id="rId9" Type="http://schemas.openxmlformats.org/officeDocument/2006/relationships/image" Target="../media/image28.jpg"/><Relationship Id="rId10" Type="http://schemas.openxmlformats.org/officeDocument/2006/relationships/image" Target="../media/image31.jpg"/><Relationship Id="rId11" Type="http://schemas.openxmlformats.org/officeDocument/2006/relationships/image" Target="../media/image32.jp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rotWithShape="1">
          <a:blip r:embed="rId3">
            <a:alphaModFix/>
          </a:blip>
          <a:srcRect l="10105" t="45913" r="47507" b="4520"/>
          <a:stretch/>
        </p:blipFill>
        <p:spPr>
          <a:xfrm>
            <a:off x="4225350" y="0"/>
            <a:ext cx="4918651" cy="5143501"/>
          </a:xfrm>
          <a:prstGeom prst="rect">
            <a:avLst/>
          </a:prstGeom>
          <a:noFill/>
          <a:ln>
            <a:noFill/>
          </a:ln>
        </p:spPr>
      </p:pic>
      <p:sp>
        <p:nvSpPr>
          <p:cNvPr id="57" name="Google Shape;57;p13"/>
          <p:cNvSpPr txBox="1"/>
          <p:nvPr/>
        </p:nvSpPr>
        <p:spPr>
          <a:xfrm>
            <a:off x="373175" y="3020825"/>
            <a:ext cx="3672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i="1">
                <a:solidFill>
                  <a:schemeClr val="dk1"/>
                </a:solidFill>
                <a:latin typeface="Montserrat"/>
                <a:ea typeface="Montserrat"/>
                <a:cs typeface="Montserrat"/>
                <a:sym typeface="Montserrat"/>
              </a:rPr>
              <a:t>[insert your location]</a:t>
            </a:r>
            <a:endParaRPr sz="2400">
              <a:latin typeface="Montserrat"/>
              <a:ea typeface="Montserrat"/>
              <a:cs typeface="Montserrat"/>
              <a:sym typeface="Montserrat"/>
            </a:endParaRPr>
          </a:p>
        </p:txBody>
      </p:sp>
      <p:pic>
        <p:nvPicPr>
          <p:cNvPr id="58" name="Google Shape;58;p13"/>
          <p:cNvPicPr preferRelativeResize="0"/>
          <p:nvPr/>
        </p:nvPicPr>
        <p:blipFill>
          <a:blip r:embed="rId4">
            <a:alphaModFix/>
          </a:blip>
          <a:stretch>
            <a:fillRect/>
          </a:stretch>
        </p:blipFill>
        <p:spPr>
          <a:xfrm>
            <a:off x="373175" y="468499"/>
            <a:ext cx="4058798" cy="2162149"/>
          </a:xfrm>
          <a:prstGeom prst="rect">
            <a:avLst/>
          </a:prstGeom>
          <a:noFill/>
          <a:ln>
            <a:noFill/>
          </a:ln>
        </p:spPr>
      </p:pic>
      <p:pic>
        <p:nvPicPr>
          <p:cNvPr id="59" name="Google Shape;59;p13"/>
          <p:cNvPicPr preferRelativeResize="0"/>
          <p:nvPr/>
        </p:nvPicPr>
        <p:blipFill>
          <a:blip r:embed="rId5">
            <a:alphaModFix/>
          </a:blip>
          <a:stretch>
            <a:fillRect/>
          </a:stretch>
        </p:blipFill>
        <p:spPr>
          <a:xfrm>
            <a:off x="294075" y="4612673"/>
            <a:ext cx="838200" cy="295275"/>
          </a:xfrm>
          <a:prstGeom prst="rect">
            <a:avLst/>
          </a:prstGeom>
          <a:noFill/>
          <a:ln>
            <a:noFill/>
          </a:ln>
        </p:spPr>
      </p:pic>
      <p:sp>
        <p:nvSpPr>
          <p:cNvPr id="60" name="Google Shape;60;p13"/>
          <p:cNvSpPr txBox="1"/>
          <p:nvPr/>
        </p:nvSpPr>
        <p:spPr>
          <a:xfrm>
            <a:off x="1132275" y="4519113"/>
            <a:ext cx="4593308" cy="4997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dirty="0">
                <a:solidFill>
                  <a:schemeClr val="dk1"/>
                </a:solidFill>
                <a:highlight>
                  <a:srgbClr val="FFFFFF"/>
                </a:highlight>
              </a:rPr>
              <a:t>This work is licensed under a</a:t>
            </a:r>
            <a:r>
              <a:rPr lang="en" sz="900" dirty="0">
                <a:solidFill>
                  <a:srgbClr val="464646"/>
                </a:solidFill>
                <a:highlight>
                  <a:srgbClr val="FFFFFF"/>
                </a:highlight>
              </a:rPr>
              <a:t> </a:t>
            </a:r>
            <a:r>
              <a:rPr lang="en" sz="900" dirty="0">
                <a:solidFill>
                  <a:srgbClr val="1155CC"/>
                </a:solidFill>
                <a:highlight>
                  <a:srgbClr val="FFFFFF"/>
                </a:highlight>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Creative Commons Attribution-NonCommercial-ShareAlike 4.0 International License</a:t>
            </a:r>
            <a:endParaRPr sz="900" dirty="0"/>
          </a:p>
        </p:txBody>
      </p:sp>
      <p:sp>
        <p:nvSpPr>
          <p:cNvPr id="61" name="Google Shape;61;p13"/>
          <p:cNvSpPr txBox="1"/>
          <p:nvPr/>
        </p:nvSpPr>
        <p:spPr>
          <a:xfrm>
            <a:off x="6682850" y="4530863"/>
            <a:ext cx="1043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Complied by</a:t>
            </a:r>
            <a:endParaRPr sz="1100"/>
          </a:p>
        </p:txBody>
      </p:sp>
      <p:pic>
        <p:nvPicPr>
          <p:cNvPr id="62" name="Google Shape;62;p13"/>
          <p:cNvPicPr preferRelativeResize="0"/>
          <p:nvPr/>
        </p:nvPicPr>
        <p:blipFill>
          <a:blip r:embed="rId7">
            <a:alphaModFix/>
          </a:blip>
          <a:stretch>
            <a:fillRect/>
          </a:stretch>
        </p:blipFill>
        <p:spPr>
          <a:xfrm>
            <a:off x="7731258" y="4507754"/>
            <a:ext cx="953042" cy="400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2"/>
          <p:cNvSpPr txBox="1"/>
          <p:nvPr/>
        </p:nvSpPr>
        <p:spPr>
          <a:xfrm>
            <a:off x="2104020" y="3542925"/>
            <a:ext cx="14823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Stakeholders</a:t>
            </a:r>
            <a:endParaRPr sz="1000" b="1">
              <a:latin typeface="Montserrat"/>
              <a:ea typeface="Montserrat"/>
              <a:cs typeface="Montserrat"/>
              <a:sym typeface="Montserrat"/>
            </a:endParaRPr>
          </a:p>
        </p:txBody>
      </p:sp>
      <p:sp>
        <p:nvSpPr>
          <p:cNvPr id="192" name="Google Shape;192;p22"/>
          <p:cNvSpPr txBox="1"/>
          <p:nvPr/>
        </p:nvSpPr>
        <p:spPr>
          <a:xfrm>
            <a:off x="3625174" y="3542925"/>
            <a:ext cx="1694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Business Model</a:t>
            </a:r>
            <a:endParaRPr sz="1000" b="1">
              <a:latin typeface="Montserrat"/>
              <a:ea typeface="Montserrat"/>
              <a:cs typeface="Montserrat"/>
              <a:sym typeface="Montserrat"/>
            </a:endParaRPr>
          </a:p>
        </p:txBody>
      </p:sp>
      <p:sp>
        <p:nvSpPr>
          <p:cNvPr id="193" name="Google Shape;193;p22"/>
          <p:cNvSpPr txBox="1"/>
          <p:nvPr/>
        </p:nvSpPr>
        <p:spPr>
          <a:xfrm>
            <a:off x="5213439" y="3542925"/>
            <a:ext cx="1780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Legal Structure</a:t>
            </a:r>
            <a:endParaRPr sz="1000" b="1">
              <a:latin typeface="Montserrat"/>
              <a:ea typeface="Montserrat"/>
              <a:cs typeface="Montserrat"/>
              <a:sym typeface="Montserrat"/>
            </a:endParaRPr>
          </a:p>
        </p:txBody>
      </p:sp>
      <p:sp>
        <p:nvSpPr>
          <p:cNvPr id="194" name="Google Shape;194;p22"/>
          <p:cNvSpPr txBox="1"/>
          <p:nvPr/>
        </p:nvSpPr>
        <p:spPr>
          <a:xfrm>
            <a:off x="6829390" y="3540811"/>
            <a:ext cx="16947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Impact</a:t>
            </a:r>
            <a:endParaRPr sz="1000" b="1">
              <a:latin typeface="Montserrat"/>
              <a:ea typeface="Montserrat"/>
              <a:cs typeface="Montserrat"/>
              <a:sym typeface="Montserrat"/>
            </a:endParaRPr>
          </a:p>
        </p:txBody>
      </p:sp>
      <p:sp>
        <p:nvSpPr>
          <p:cNvPr id="195" name="Google Shape;195;p22"/>
          <p:cNvSpPr txBox="1"/>
          <p:nvPr/>
        </p:nvSpPr>
        <p:spPr>
          <a:xfrm>
            <a:off x="166550" y="3542925"/>
            <a:ext cx="2263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Vision &amp; visualization</a:t>
            </a:r>
            <a:endParaRPr sz="1000" b="1">
              <a:latin typeface="Montserrat"/>
              <a:ea typeface="Montserrat"/>
              <a:cs typeface="Montserrat"/>
              <a:sym typeface="Montserrat"/>
            </a:endParaRPr>
          </a:p>
        </p:txBody>
      </p:sp>
      <p:sp>
        <p:nvSpPr>
          <p:cNvPr id="196" name="Google Shape;196;p22"/>
          <p:cNvSpPr txBox="1"/>
          <p:nvPr/>
        </p:nvSpPr>
        <p:spPr>
          <a:xfrm>
            <a:off x="1641300" y="1619163"/>
            <a:ext cx="5861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Montserrat"/>
                <a:ea typeface="Montserrat"/>
                <a:cs typeface="Montserrat"/>
                <a:sym typeface="Montserrat"/>
              </a:rPr>
              <a:t>[Insert name of your NGOCS]</a:t>
            </a:r>
            <a:endParaRPr sz="2400">
              <a:latin typeface="Montserrat"/>
              <a:ea typeface="Montserrat"/>
              <a:cs typeface="Montserrat"/>
              <a:sym typeface="Montserrat"/>
            </a:endParaRPr>
          </a:p>
        </p:txBody>
      </p:sp>
      <p:sp>
        <p:nvSpPr>
          <p:cNvPr id="197" name="Google Shape;197;p22"/>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98" name="Google Shape;198;p22"/>
          <p:cNvSpPr txBox="1"/>
          <p:nvPr/>
        </p:nvSpPr>
        <p:spPr>
          <a:xfrm>
            <a:off x="369400" y="293150"/>
            <a:ext cx="5996400" cy="1046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The Next Generation of Cultural Spaces in </a:t>
            </a:r>
            <a:r>
              <a:rPr lang="en" sz="4000" b="1">
                <a:solidFill>
                  <a:srgbClr val="00CD5C"/>
                </a:solidFill>
                <a:latin typeface="Bebas Neue"/>
                <a:ea typeface="Bebas Neue"/>
                <a:cs typeface="Bebas Neue"/>
                <a:sym typeface="Bebas Neue"/>
              </a:rPr>
              <a:t>[insert location]</a:t>
            </a:r>
            <a:endParaRPr sz="4000" b="1">
              <a:solidFill>
                <a:srgbClr val="00CD5C"/>
              </a:solidFill>
              <a:latin typeface="Bebas Neue"/>
              <a:ea typeface="Bebas Neue"/>
              <a:cs typeface="Bebas Neue"/>
              <a:sym typeface="Bebas Neue"/>
            </a:endParaRPr>
          </a:p>
        </p:txBody>
      </p:sp>
      <p:sp>
        <p:nvSpPr>
          <p:cNvPr id="199" name="Google Shape;199;p22"/>
          <p:cNvSpPr/>
          <p:nvPr/>
        </p:nvSpPr>
        <p:spPr>
          <a:xfrm>
            <a:off x="2496500" y="2780473"/>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22"/>
          <p:cNvPicPr preferRelativeResize="0"/>
          <p:nvPr/>
        </p:nvPicPr>
        <p:blipFill>
          <a:blip r:embed="rId3">
            <a:alphaModFix/>
          </a:blip>
          <a:stretch>
            <a:fillRect/>
          </a:stretch>
        </p:blipFill>
        <p:spPr>
          <a:xfrm>
            <a:off x="2613175" y="2897148"/>
            <a:ext cx="492600" cy="492600"/>
          </a:xfrm>
          <a:prstGeom prst="rect">
            <a:avLst/>
          </a:prstGeom>
          <a:noFill/>
          <a:ln>
            <a:noFill/>
          </a:ln>
        </p:spPr>
      </p:pic>
      <p:sp>
        <p:nvSpPr>
          <p:cNvPr id="201" name="Google Shape;201;p22"/>
          <p:cNvSpPr/>
          <p:nvPr/>
        </p:nvSpPr>
        <p:spPr>
          <a:xfrm>
            <a:off x="4099623" y="2780473"/>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22"/>
          <p:cNvPicPr preferRelativeResize="0"/>
          <p:nvPr/>
        </p:nvPicPr>
        <p:blipFill>
          <a:blip r:embed="rId4">
            <a:alphaModFix/>
          </a:blip>
          <a:stretch>
            <a:fillRect/>
          </a:stretch>
        </p:blipFill>
        <p:spPr>
          <a:xfrm>
            <a:off x="4315050" y="2905998"/>
            <a:ext cx="548700" cy="474902"/>
          </a:xfrm>
          <a:prstGeom prst="rect">
            <a:avLst/>
          </a:prstGeom>
          <a:noFill/>
          <a:ln>
            <a:noFill/>
          </a:ln>
        </p:spPr>
      </p:pic>
      <p:sp>
        <p:nvSpPr>
          <p:cNvPr id="203" name="Google Shape;203;p22"/>
          <p:cNvSpPr/>
          <p:nvPr/>
        </p:nvSpPr>
        <p:spPr>
          <a:xfrm>
            <a:off x="5722104" y="2780473"/>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22"/>
          <p:cNvPicPr preferRelativeResize="0"/>
          <p:nvPr/>
        </p:nvPicPr>
        <p:blipFill>
          <a:blip r:embed="rId5">
            <a:alphaModFix/>
          </a:blip>
          <a:stretch>
            <a:fillRect/>
          </a:stretch>
        </p:blipFill>
        <p:spPr>
          <a:xfrm>
            <a:off x="5992981" y="2826814"/>
            <a:ext cx="492600" cy="507617"/>
          </a:xfrm>
          <a:prstGeom prst="rect">
            <a:avLst/>
          </a:prstGeom>
          <a:noFill/>
          <a:ln>
            <a:noFill/>
          </a:ln>
        </p:spPr>
      </p:pic>
      <p:sp>
        <p:nvSpPr>
          <p:cNvPr id="205" name="Google Shape;205;p22"/>
          <p:cNvSpPr/>
          <p:nvPr/>
        </p:nvSpPr>
        <p:spPr>
          <a:xfrm>
            <a:off x="7343925" y="2780473"/>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2"/>
          <p:cNvPicPr preferRelativeResize="0"/>
          <p:nvPr/>
        </p:nvPicPr>
        <p:blipFill>
          <a:blip r:embed="rId6">
            <a:alphaModFix/>
          </a:blip>
          <a:stretch>
            <a:fillRect/>
          </a:stretch>
        </p:blipFill>
        <p:spPr>
          <a:xfrm>
            <a:off x="7556847" y="2806267"/>
            <a:ext cx="548700" cy="548706"/>
          </a:xfrm>
          <a:prstGeom prst="rect">
            <a:avLst/>
          </a:prstGeom>
          <a:noFill/>
          <a:ln>
            <a:noFill/>
          </a:ln>
        </p:spPr>
      </p:pic>
      <p:sp>
        <p:nvSpPr>
          <p:cNvPr id="207" name="Google Shape;207;p22"/>
          <p:cNvSpPr/>
          <p:nvPr/>
        </p:nvSpPr>
        <p:spPr>
          <a:xfrm>
            <a:off x="987650" y="2780473"/>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2"/>
          <p:cNvPicPr preferRelativeResize="0"/>
          <p:nvPr/>
        </p:nvPicPr>
        <p:blipFill>
          <a:blip r:embed="rId7">
            <a:alphaModFix/>
          </a:blip>
          <a:stretch>
            <a:fillRect/>
          </a:stretch>
        </p:blipFill>
        <p:spPr>
          <a:xfrm>
            <a:off x="1162950" y="2857865"/>
            <a:ext cx="600300" cy="4455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pic>
        <p:nvPicPr>
          <p:cNvPr id="213" name="Google Shape;213;p23"/>
          <p:cNvPicPr preferRelativeResize="0"/>
          <p:nvPr/>
        </p:nvPicPr>
        <p:blipFill rotWithShape="1">
          <a:blip r:embed="rId3">
            <a:alphaModFix/>
          </a:blip>
          <a:srcRect l="-1410" t="8380" r="72676" b="-8380"/>
          <a:stretch/>
        </p:blipFill>
        <p:spPr>
          <a:xfrm>
            <a:off x="7665800" y="0"/>
            <a:ext cx="1477852" cy="5143475"/>
          </a:xfrm>
          <a:prstGeom prst="rect">
            <a:avLst/>
          </a:prstGeom>
          <a:noFill/>
          <a:ln>
            <a:noFill/>
          </a:ln>
        </p:spPr>
      </p:pic>
      <p:sp>
        <p:nvSpPr>
          <p:cNvPr id="214" name="Google Shape;214;p23"/>
          <p:cNvSpPr txBox="1"/>
          <p:nvPr/>
        </p:nvSpPr>
        <p:spPr>
          <a:xfrm>
            <a:off x="4435750" y="1405975"/>
            <a:ext cx="3173400" cy="18777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1"/>
              </a:buClr>
              <a:buSzPts val="1300"/>
              <a:buFont typeface="Montserrat"/>
              <a:buChar char="●"/>
            </a:pPr>
            <a:r>
              <a:rPr lang="en" sz="1300" b="1" i="1">
                <a:solidFill>
                  <a:schemeClr val="dk1"/>
                </a:solidFill>
                <a:latin typeface="Montserrat"/>
                <a:ea typeface="Montserrat"/>
                <a:cs typeface="Montserrat"/>
                <a:sym typeface="Montserrat"/>
              </a:rPr>
              <a:t>Create a graphic visualisation of your space! </a:t>
            </a:r>
            <a:endParaRPr sz="700" b="1" i="1">
              <a:solidFill>
                <a:schemeClr val="dk1"/>
              </a:solidFill>
              <a:latin typeface="Montserrat"/>
              <a:ea typeface="Montserrat"/>
              <a:cs typeface="Montserrat"/>
              <a:sym typeface="Montserrat"/>
            </a:endParaRPr>
          </a:p>
          <a:p>
            <a:pPr marL="0" lvl="0" indent="0" algn="l" rtl="0">
              <a:spcBef>
                <a:spcPts val="0"/>
              </a:spcBef>
              <a:spcAft>
                <a:spcPts val="0"/>
              </a:spcAft>
              <a:buNone/>
            </a:pPr>
            <a:endParaRPr sz="700" b="1" i="1">
              <a:solidFill>
                <a:schemeClr val="dk1"/>
              </a:solidFill>
              <a:latin typeface="Montserrat"/>
              <a:ea typeface="Montserrat"/>
              <a:cs typeface="Montserrat"/>
              <a:sym typeface="Montserrat"/>
            </a:endParaRPr>
          </a:p>
          <a:p>
            <a:pPr marL="914400" lvl="1" indent="-298450" algn="l" rtl="0">
              <a:spcBef>
                <a:spcPts val="0"/>
              </a:spcBef>
              <a:spcAft>
                <a:spcPts val="0"/>
              </a:spcAft>
              <a:buClr>
                <a:schemeClr val="dk1"/>
              </a:buClr>
              <a:buSzPts val="1100"/>
              <a:buFont typeface="Montserrat"/>
              <a:buChar char="○"/>
            </a:pPr>
            <a:r>
              <a:rPr lang="en" sz="1100" i="1">
                <a:solidFill>
                  <a:schemeClr val="dk1"/>
                </a:solidFill>
                <a:latin typeface="Montserrat"/>
                <a:ea typeface="Montserrat"/>
                <a:cs typeface="Montserrat"/>
                <a:sym typeface="Montserrat"/>
              </a:rPr>
              <a:t>3D Visualizations of the building (inside and outside) showing cultural activities and target groups</a:t>
            </a:r>
            <a:endParaRPr sz="1100" i="1">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100" i="1">
              <a:solidFill>
                <a:schemeClr val="dk1"/>
              </a:solidFill>
              <a:latin typeface="Montserrat"/>
              <a:ea typeface="Montserrat"/>
              <a:cs typeface="Montserrat"/>
              <a:sym typeface="Montserrat"/>
            </a:endParaRPr>
          </a:p>
          <a:p>
            <a:pPr marL="914400" lvl="1" indent="-298450" algn="l" rtl="0">
              <a:spcBef>
                <a:spcPts val="0"/>
              </a:spcBef>
              <a:spcAft>
                <a:spcPts val="0"/>
              </a:spcAft>
              <a:buClr>
                <a:schemeClr val="dk1"/>
              </a:buClr>
              <a:buSzPts val="1100"/>
              <a:buFont typeface="Montserrat"/>
              <a:buChar char="○"/>
            </a:pPr>
            <a:r>
              <a:rPr lang="en" sz="1100" i="1">
                <a:solidFill>
                  <a:schemeClr val="dk1"/>
                </a:solidFill>
                <a:latin typeface="Montserrat"/>
                <a:ea typeface="Montserrat"/>
                <a:cs typeface="Montserrat"/>
                <a:sym typeface="Montserrat"/>
              </a:rPr>
              <a:t>2D Floorplan showing the spaces and functions</a:t>
            </a:r>
            <a:endParaRPr sz="1100" i="1">
              <a:solidFill>
                <a:schemeClr val="dk1"/>
              </a:solidFill>
              <a:latin typeface="Montserrat"/>
              <a:ea typeface="Montserrat"/>
              <a:cs typeface="Montserrat"/>
              <a:sym typeface="Montserrat"/>
            </a:endParaRPr>
          </a:p>
        </p:txBody>
      </p:sp>
      <p:sp>
        <p:nvSpPr>
          <p:cNvPr id="215" name="Google Shape;215;p23"/>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16" name="Google Shape;216;p23"/>
          <p:cNvSpPr/>
          <p:nvPr/>
        </p:nvSpPr>
        <p:spPr>
          <a:xfrm>
            <a:off x="394150" y="254001"/>
            <a:ext cx="1004400" cy="10044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23"/>
          <p:cNvPicPr preferRelativeResize="0"/>
          <p:nvPr/>
        </p:nvPicPr>
        <p:blipFill>
          <a:blip r:embed="rId4">
            <a:alphaModFix/>
          </a:blip>
          <a:stretch>
            <a:fillRect/>
          </a:stretch>
        </p:blipFill>
        <p:spPr>
          <a:xfrm>
            <a:off x="687448" y="383487"/>
            <a:ext cx="1004375" cy="745410"/>
          </a:xfrm>
          <a:prstGeom prst="rect">
            <a:avLst/>
          </a:prstGeom>
          <a:noFill/>
          <a:ln>
            <a:noFill/>
          </a:ln>
        </p:spPr>
      </p:pic>
      <p:sp>
        <p:nvSpPr>
          <p:cNvPr id="218" name="Google Shape;218;p23"/>
          <p:cNvSpPr txBox="1"/>
          <p:nvPr/>
        </p:nvSpPr>
        <p:spPr>
          <a:xfrm>
            <a:off x="1853075" y="513300"/>
            <a:ext cx="4350300" cy="615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Vision and Visualization</a:t>
            </a:r>
            <a:endParaRPr sz="4000" b="1">
              <a:solidFill>
                <a:schemeClr val="dk1"/>
              </a:solidFill>
              <a:latin typeface="Bebas Neue"/>
              <a:ea typeface="Bebas Neue"/>
              <a:cs typeface="Bebas Neue"/>
              <a:sym typeface="Bebas Neue"/>
            </a:endParaRPr>
          </a:p>
        </p:txBody>
      </p:sp>
      <p:sp>
        <p:nvSpPr>
          <p:cNvPr id="219" name="Google Shape;219;p23"/>
          <p:cNvSpPr/>
          <p:nvPr/>
        </p:nvSpPr>
        <p:spPr>
          <a:xfrm>
            <a:off x="459250" y="1405975"/>
            <a:ext cx="3748500" cy="3165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txBox="1"/>
          <p:nvPr/>
        </p:nvSpPr>
        <p:spPr>
          <a:xfrm>
            <a:off x="565225" y="1519025"/>
            <a:ext cx="3561000" cy="2905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Montserrat"/>
              <a:buChar char="●"/>
            </a:pPr>
            <a:r>
              <a:rPr lang="en" sz="1100" b="1">
                <a:solidFill>
                  <a:schemeClr val="dk1"/>
                </a:solidFill>
                <a:latin typeface="Montserrat"/>
                <a:ea typeface="Montserrat"/>
                <a:cs typeface="Montserrat"/>
                <a:sym typeface="Montserrat"/>
              </a:rPr>
              <a:t>[Insert] </a:t>
            </a:r>
            <a:r>
              <a:rPr lang="en" sz="1100">
                <a:solidFill>
                  <a:schemeClr val="dk1"/>
                </a:solidFill>
                <a:latin typeface="Montserrat"/>
                <a:ea typeface="Montserrat"/>
                <a:cs typeface="Montserrat"/>
                <a:sym typeface="Montserrat"/>
              </a:rPr>
              <a:t>your vision here (50 -100 words)</a:t>
            </a:r>
            <a:endParaRPr sz="700">
              <a:solidFill>
                <a:schemeClr val="dk1"/>
              </a:solidFill>
              <a:latin typeface="Montserrat"/>
              <a:ea typeface="Montserrat"/>
              <a:cs typeface="Montserrat"/>
              <a:sym typeface="Montserrat"/>
            </a:endParaRPr>
          </a:p>
          <a:p>
            <a:pPr marL="0" lvl="0" indent="0" algn="l" rtl="0">
              <a:spcBef>
                <a:spcPts val="0"/>
              </a:spcBef>
              <a:spcAft>
                <a:spcPts val="0"/>
              </a:spcAft>
              <a:buNone/>
            </a:pPr>
            <a:endParaRPr sz="700">
              <a:solidFill>
                <a:schemeClr val="dk1"/>
              </a:solidFill>
              <a:latin typeface="Montserrat"/>
              <a:ea typeface="Montserrat"/>
              <a:cs typeface="Montserrat"/>
              <a:sym typeface="Montserrat"/>
            </a:endParaRPr>
          </a:p>
          <a:p>
            <a:pPr marL="457200" lvl="0" indent="-298450" algn="l" rtl="0">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Use the NGOCS Narrative to enhance your concept</a:t>
            </a:r>
            <a:endParaRPr sz="11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24"/>
          <p:cNvSpPr txBox="1">
            <a:spLocks noGrp="1"/>
          </p:cNvSpPr>
          <p:nvPr>
            <p:ph type="title" idx="4294967295"/>
          </p:nvPr>
        </p:nvSpPr>
        <p:spPr>
          <a:xfrm>
            <a:off x="-4985050" y="-934525"/>
            <a:ext cx="4620000" cy="3410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a:t>The path adopted by the NGOCS project is promising. It is based on a powerful shared narrative carried by a broad international alliance, resulting in local changemaking processes. The consortium is confident that adhering to the project philosophy will lead to tangible results </a:t>
            </a:r>
            <a:endParaRPr sz="700" b="1"/>
          </a:p>
          <a:p>
            <a:pPr marL="0" lvl="0" indent="0" algn="l" rtl="0">
              <a:lnSpc>
                <a:spcPct val="115000"/>
              </a:lnSpc>
              <a:spcBef>
                <a:spcPts val="1200"/>
              </a:spcBef>
              <a:spcAft>
                <a:spcPts val="0"/>
              </a:spcAft>
              <a:buNone/>
            </a:pPr>
            <a:endParaRPr sz="1300">
              <a:solidFill>
                <a:srgbClr val="000000"/>
              </a:solidFill>
              <a:highlight>
                <a:srgbClr val="FFFFFF"/>
              </a:highlight>
              <a:latin typeface="Roboto Condensed"/>
              <a:ea typeface="Roboto Condensed"/>
              <a:cs typeface="Roboto Condensed"/>
              <a:sym typeface="Roboto Condensed"/>
            </a:endParaRPr>
          </a:p>
        </p:txBody>
      </p:sp>
      <p:sp>
        <p:nvSpPr>
          <p:cNvPr id="226" name="Google Shape;226;p24"/>
          <p:cNvSpPr txBox="1"/>
          <p:nvPr/>
        </p:nvSpPr>
        <p:spPr>
          <a:xfrm>
            <a:off x="3640525" y="3110050"/>
            <a:ext cx="1245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Space Grotesk"/>
                <a:ea typeface="Space Grotesk"/>
                <a:cs typeface="Space Grotesk"/>
                <a:sym typeface="Space Grotesk"/>
              </a:rPr>
              <a:t>Businesses/loceconomy</a:t>
            </a:r>
            <a:endParaRPr sz="1100" b="1">
              <a:latin typeface="Space Grotesk"/>
              <a:ea typeface="Space Grotesk"/>
              <a:cs typeface="Space Grotesk"/>
              <a:sym typeface="Space Grotesk"/>
            </a:endParaRPr>
          </a:p>
        </p:txBody>
      </p:sp>
      <p:sp>
        <p:nvSpPr>
          <p:cNvPr id="227" name="Google Shape;227;p24"/>
          <p:cNvSpPr/>
          <p:nvPr/>
        </p:nvSpPr>
        <p:spPr>
          <a:xfrm>
            <a:off x="1005125" y="825250"/>
            <a:ext cx="6890100" cy="4211100"/>
          </a:xfrm>
          <a:prstGeom prst="ellipse">
            <a:avLst/>
          </a:prstGeom>
          <a:solidFill>
            <a:srgbClr val="FFD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pace Grotesk"/>
              <a:ea typeface="Space Grotesk"/>
              <a:cs typeface="Space Grotesk"/>
              <a:sym typeface="Space Grotesk"/>
            </a:endParaRPr>
          </a:p>
        </p:txBody>
      </p:sp>
      <p:sp>
        <p:nvSpPr>
          <p:cNvPr id="228" name="Google Shape;228;p24"/>
          <p:cNvSpPr/>
          <p:nvPr/>
        </p:nvSpPr>
        <p:spPr>
          <a:xfrm>
            <a:off x="2944025" y="2960650"/>
            <a:ext cx="2859900" cy="2013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pace Grotesk"/>
              <a:ea typeface="Space Grotesk"/>
              <a:cs typeface="Space Grotesk"/>
              <a:sym typeface="Space Grotesk"/>
            </a:endParaRPr>
          </a:p>
        </p:txBody>
      </p:sp>
      <p:sp>
        <p:nvSpPr>
          <p:cNvPr id="229" name="Google Shape;229;p24"/>
          <p:cNvSpPr txBox="1"/>
          <p:nvPr/>
        </p:nvSpPr>
        <p:spPr>
          <a:xfrm>
            <a:off x="3614375" y="3110050"/>
            <a:ext cx="1671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Montserrat"/>
                <a:ea typeface="Montserrat"/>
                <a:cs typeface="Montserrat"/>
                <a:sym typeface="Montserrat"/>
              </a:rPr>
              <a:t>International Partners</a:t>
            </a:r>
            <a:endParaRPr sz="1100" b="1">
              <a:latin typeface="Montserrat"/>
              <a:ea typeface="Montserrat"/>
              <a:cs typeface="Montserrat"/>
              <a:sym typeface="Montserrat"/>
            </a:endParaRPr>
          </a:p>
        </p:txBody>
      </p:sp>
      <p:sp>
        <p:nvSpPr>
          <p:cNvPr id="230" name="Google Shape;230;p24"/>
          <p:cNvSpPr txBox="1"/>
          <p:nvPr/>
        </p:nvSpPr>
        <p:spPr>
          <a:xfrm>
            <a:off x="3574513" y="958350"/>
            <a:ext cx="18627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latin typeface="Montserrat"/>
                <a:ea typeface="Montserrat"/>
                <a:cs typeface="Montserrat"/>
                <a:sym typeface="Montserrat"/>
              </a:rPr>
              <a:t>Environment</a:t>
            </a:r>
            <a:endParaRPr sz="1500" b="1">
              <a:latin typeface="Montserrat"/>
              <a:ea typeface="Montserrat"/>
              <a:cs typeface="Montserrat"/>
              <a:sym typeface="Montserrat"/>
            </a:endParaRPr>
          </a:p>
        </p:txBody>
      </p:sp>
      <p:sp>
        <p:nvSpPr>
          <p:cNvPr id="231" name="Google Shape;231;p24"/>
          <p:cNvSpPr/>
          <p:nvPr/>
        </p:nvSpPr>
        <p:spPr>
          <a:xfrm>
            <a:off x="4352925" y="1303250"/>
            <a:ext cx="2859900" cy="2003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pace Grotesk"/>
              <a:ea typeface="Space Grotesk"/>
              <a:cs typeface="Space Grotesk"/>
              <a:sym typeface="Space Grotesk"/>
            </a:endParaRPr>
          </a:p>
        </p:txBody>
      </p:sp>
      <p:sp>
        <p:nvSpPr>
          <p:cNvPr id="232" name="Google Shape;232;p24"/>
          <p:cNvSpPr/>
          <p:nvPr/>
        </p:nvSpPr>
        <p:spPr>
          <a:xfrm>
            <a:off x="1650425" y="1339500"/>
            <a:ext cx="2735700" cy="19218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pace Grotesk"/>
              <a:ea typeface="Space Grotesk"/>
              <a:cs typeface="Space Grotesk"/>
              <a:sym typeface="Space Grotesk"/>
            </a:endParaRPr>
          </a:p>
        </p:txBody>
      </p:sp>
      <p:sp>
        <p:nvSpPr>
          <p:cNvPr id="233" name="Google Shape;233;p24"/>
          <p:cNvSpPr txBox="1"/>
          <p:nvPr/>
        </p:nvSpPr>
        <p:spPr>
          <a:xfrm>
            <a:off x="2215325" y="1415700"/>
            <a:ext cx="1570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Montserrat"/>
                <a:ea typeface="Montserrat"/>
                <a:cs typeface="Montserrat"/>
                <a:sym typeface="Montserrat"/>
              </a:rPr>
              <a:t>Local Communities</a:t>
            </a:r>
            <a:endParaRPr sz="1100" b="1">
              <a:latin typeface="Montserrat"/>
              <a:ea typeface="Montserrat"/>
              <a:cs typeface="Montserrat"/>
              <a:sym typeface="Montserrat"/>
            </a:endParaRPr>
          </a:p>
        </p:txBody>
      </p:sp>
      <p:sp>
        <p:nvSpPr>
          <p:cNvPr id="234" name="Google Shape;234;p24"/>
          <p:cNvSpPr txBox="1"/>
          <p:nvPr/>
        </p:nvSpPr>
        <p:spPr>
          <a:xfrm>
            <a:off x="5034725" y="1415688"/>
            <a:ext cx="157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latin typeface="Montserrat"/>
                <a:ea typeface="Montserrat"/>
                <a:cs typeface="Montserrat"/>
                <a:sym typeface="Montserrat"/>
              </a:rPr>
              <a:t>Local Economy</a:t>
            </a:r>
            <a:endParaRPr sz="1100" b="1">
              <a:latin typeface="Montserrat"/>
              <a:ea typeface="Montserrat"/>
              <a:cs typeface="Montserrat"/>
              <a:sym typeface="Montserrat"/>
            </a:endParaRPr>
          </a:p>
        </p:txBody>
      </p:sp>
      <p:sp>
        <p:nvSpPr>
          <p:cNvPr id="235" name="Google Shape;235;p24"/>
          <p:cNvSpPr txBox="1"/>
          <p:nvPr/>
        </p:nvSpPr>
        <p:spPr>
          <a:xfrm>
            <a:off x="1928825" y="1746650"/>
            <a:ext cx="2143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000" i="1">
                <a:solidFill>
                  <a:schemeClr val="dk1"/>
                </a:solidFill>
                <a:latin typeface="Montserrat"/>
                <a:ea typeface="Montserrat"/>
                <a:cs typeface="Montserrat"/>
                <a:sym typeface="Montserrat"/>
              </a:rPr>
              <a:t>[Insert your target groups!]</a:t>
            </a:r>
            <a:br>
              <a:rPr lang="en" sz="1000" i="1">
                <a:solidFill>
                  <a:schemeClr val="dk1"/>
                </a:solidFill>
                <a:latin typeface="Montserrat"/>
                <a:ea typeface="Montserrat"/>
                <a:cs typeface="Montserrat"/>
                <a:sym typeface="Montserrat"/>
              </a:rPr>
            </a:br>
            <a:r>
              <a:rPr lang="en" sz="1000" i="1">
                <a:solidFill>
                  <a:schemeClr val="dk1"/>
                </a:solidFill>
                <a:latin typeface="Montserrat"/>
                <a:ea typeface="Montserrat"/>
                <a:cs typeface="Montserrat"/>
                <a:sym typeface="Montserrat"/>
              </a:rPr>
              <a:t>(local social and cultural communities)</a:t>
            </a:r>
            <a:endParaRPr sz="1000" i="1">
              <a:latin typeface="Montserrat"/>
              <a:ea typeface="Montserrat"/>
              <a:cs typeface="Montserrat"/>
              <a:sym typeface="Montserrat"/>
            </a:endParaRPr>
          </a:p>
        </p:txBody>
      </p:sp>
      <p:sp>
        <p:nvSpPr>
          <p:cNvPr id="236" name="Google Shape;236;p24"/>
          <p:cNvSpPr txBox="1"/>
          <p:nvPr/>
        </p:nvSpPr>
        <p:spPr>
          <a:xfrm>
            <a:off x="4748225" y="1670450"/>
            <a:ext cx="2143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dk1"/>
                </a:solidFill>
                <a:latin typeface="Montserrat"/>
                <a:ea typeface="Montserrat"/>
                <a:cs typeface="Montserrat"/>
                <a:sym typeface="Montserrat"/>
              </a:rPr>
              <a:t>[Insert partners from you local economic environment!]</a:t>
            </a:r>
            <a:br>
              <a:rPr lang="en" sz="1000" i="1">
                <a:solidFill>
                  <a:schemeClr val="dk1"/>
                </a:solidFill>
                <a:latin typeface="Montserrat"/>
                <a:ea typeface="Montserrat"/>
                <a:cs typeface="Montserrat"/>
                <a:sym typeface="Montserrat"/>
              </a:rPr>
            </a:br>
            <a:r>
              <a:rPr lang="en" sz="1000" i="1">
                <a:solidFill>
                  <a:schemeClr val="dk1"/>
                </a:solidFill>
                <a:latin typeface="Montserrat"/>
                <a:ea typeface="Montserrat"/>
                <a:cs typeface="Montserrat"/>
                <a:sym typeface="Montserrat"/>
              </a:rPr>
              <a:t>(for example: other spaces, cultural institutes, interest groups, companies, municipal departments)</a:t>
            </a:r>
            <a:endParaRPr sz="1000" i="1">
              <a:latin typeface="Montserrat"/>
              <a:ea typeface="Montserrat"/>
              <a:cs typeface="Montserrat"/>
              <a:sym typeface="Montserrat"/>
            </a:endParaRPr>
          </a:p>
        </p:txBody>
      </p:sp>
      <p:sp>
        <p:nvSpPr>
          <p:cNvPr id="237" name="Google Shape;237;p24"/>
          <p:cNvSpPr txBox="1"/>
          <p:nvPr/>
        </p:nvSpPr>
        <p:spPr>
          <a:xfrm>
            <a:off x="3302375" y="3416050"/>
            <a:ext cx="2143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dk1"/>
                </a:solidFill>
                <a:latin typeface="Montserrat"/>
                <a:ea typeface="Montserrat"/>
                <a:cs typeface="Montserrat"/>
                <a:sym typeface="Montserrat"/>
              </a:rPr>
              <a:t>[Insert your international partnerships!]</a:t>
            </a:r>
            <a:br>
              <a:rPr lang="en" sz="1000" i="1">
                <a:solidFill>
                  <a:schemeClr val="dk1"/>
                </a:solidFill>
                <a:latin typeface="Montserrat"/>
                <a:ea typeface="Montserrat"/>
                <a:cs typeface="Montserrat"/>
                <a:sym typeface="Montserrat"/>
              </a:rPr>
            </a:br>
            <a:r>
              <a:rPr lang="en" sz="1000" i="1">
                <a:solidFill>
                  <a:schemeClr val="dk1"/>
                </a:solidFill>
                <a:latin typeface="Montserrat"/>
                <a:ea typeface="Montserrat"/>
                <a:cs typeface="Montserrat"/>
                <a:sym typeface="Montserrat"/>
              </a:rPr>
              <a:t>(The NGOCS network, etc…)</a:t>
            </a:r>
            <a:endParaRPr sz="1000" i="1">
              <a:latin typeface="Montserrat"/>
              <a:ea typeface="Montserrat"/>
              <a:cs typeface="Montserrat"/>
              <a:sym typeface="Montserrat"/>
            </a:endParaRPr>
          </a:p>
        </p:txBody>
      </p:sp>
      <p:sp>
        <p:nvSpPr>
          <p:cNvPr id="238" name="Google Shape;238;p24"/>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239" name="Google Shape;239;p24"/>
          <p:cNvSpPr/>
          <p:nvPr/>
        </p:nvSpPr>
        <p:spPr>
          <a:xfrm>
            <a:off x="394150" y="254001"/>
            <a:ext cx="1004400" cy="10044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24"/>
          <p:cNvPicPr preferRelativeResize="0"/>
          <p:nvPr/>
        </p:nvPicPr>
        <p:blipFill>
          <a:blip r:embed="rId3">
            <a:alphaModFix/>
          </a:blip>
          <a:stretch>
            <a:fillRect/>
          </a:stretch>
        </p:blipFill>
        <p:spPr>
          <a:xfrm>
            <a:off x="818600" y="354614"/>
            <a:ext cx="831825" cy="831825"/>
          </a:xfrm>
          <a:prstGeom prst="rect">
            <a:avLst/>
          </a:prstGeom>
          <a:noFill/>
          <a:ln>
            <a:noFill/>
          </a:ln>
        </p:spPr>
      </p:pic>
      <p:sp>
        <p:nvSpPr>
          <p:cNvPr id="241" name="Google Shape;241;p24"/>
          <p:cNvSpPr txBox="1"/>
          <p:nvPr/>
        </p:nvSpPr>
        <p:spPr>
          <a:xfrm>
            <a:off x="1803625" y="300900"/>
            <a:ext cx="5721000" cy="615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Stakeholder Engagement</a:t>
            </a:r>
            <a:endParaRPr sz="4000" b="1">
              <a:solidFill>
                <a:schemeClr val="dk1"/>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pic>
        <p:nvPicPr>
          <p:cNvPr id="246" name="Google Shape;246;p25"/>
          <p:cNvPicPr preferRelativeResize="0"/>
          <p:nvPr/>
        </p:nvPicPr>
        <p:blipFill>
          <a:blip r:embed="rId3">
            <a:alphaModFix/>
          </a:blip>
          <a:stretch>
            <a:fillRect/>
          </a:stretch>
        </p:blipFill>
        <p:spPr>
          <a:xfrm>
            <a:off x="8172138" y="4198175"/>
            <a:ext cx="971512" cy="1004375"/>
          </a:xfrm>
          <a:prstGeom prst="rect">
            <a:avLst/>
          </a:prstGeom>
          <a:noFill/>
          <a:ln>
            <a:noFill/>
          </a:ln>
        </p:spPr>
      </p:pic>
      <p:sp>
        <p:nvSpPr>
          <p:cNvPr id="247" name="Google Shape;247;p25"/>
          <p:cNvSpPr txBox="1"/>
          <p:nvPr/>
        </p:nvSpPr>
        <p:spPr>
          <a:xfrm>
            <a:off x="710275" y="1898650"/>
            <a:ext cx="7393500" cy="15699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1"/>
              </a:buClr>
              <a:buSzPts val="1300"/>
              <a:buFont typeface="Montserrat"/>
              <a:buChar char="●"/>
            </a:pPr>
            <a:r>
              <a:rPr lang="en" sz="1300" b="1">
                <a:solidFill>
                  <a:schemeClr val="dk1"/>
                </a:solidFill>
                <a:latin typeface="Montserrat"/>
                <a:ea typeface="Montserrat"/>
                <a:cs typeface="Montserrat"/>
                <a:sym typeface="Montserrat"/>
              </a:rPr>
              <a:t>[insert] </a:t>
            </a:r>
            <a:r>
              <a:rPr lang="en" sz="1300">
                <a:solidFill>
                  <a:schemeClr val="dk1"/>
                </a:solidFill>
                <a:latin typeface="Montserrat"/>
                <a:ea typeface="Montserrat"/>
                <a:cs typeface="Montserrat"/>
                <a:sym typeface="Montserrat"/>
              </a:rPr>
              <a:t>Describe the main activities of the NGOCS</a:t>
            </a:r>
            <a:endParaRPr sz="600">
              <a:solidFill>
                <a:schemeClr val="dk1"/>
              </a:solidFill>
              <a:latin typeface="Montserrat"/>
              <a:ea typeface="Montserrat"/>
              <a:cs typeface="Montserrat"/>
              <a:sym typeface="Montserrat"/>
            </a:endParaRPr>
          </a:p>
          <a:p>
            <a:pPr marL="0" lvl="0" indent="0" algn="l" rtl="0">
              <a:spcBef>
                <a:spcPts val="0"/>
              </a:spcBef>
              <a:spcAft>
                <a:spcPts val="0"/>
              </a:spcAft>
              <a:buNone/>
            </a:pPr>
            <a:endParaRPr sz="600">
              <a:solidFill>
                <a:schemeClr val="dk1"/>
              </a:solidFill>
              <a:latin typeface="Montserrat"/>
              <a:ea typeface="Montserrat"/>
              <a:cs typeface="Montserrat"/>
              <a:sym typeface="Montserrat"/>
            </a:endParaRPr>
          </a:p>
          <a:p>
            <a:pPr marL="457200" lvl="0" indent="-311150" algn="l" rtl="0">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Name the income streams that you plan to establish (3-4 different streams, for example; local and international grants, ticket and bar sales, space rental, corporate events, memberships, private investment)</a:t>
            </a:r>
            <a:endParaRPr sz="600">
              <a:solidFill>
                <a:schemeClr val="dk1"/>
              </a:solidFill>
              <a:latin typeface="Montserrat"/>
              <a:ea typeface="Montserrat"/>
              <a:cs typeface="Montserrat"/>
              <a:sym typeface="Montserrat"/>
            </a:endParaRPr>
          </a:p>
          <a:p>
            <a:pPr marL="0" lvl="0" indent="0" algn="l" rtl="0">
              <a:spcBef>
                <a:spcPts val="0"/>
              </a:spcBef>
              <a:spcAft>
                <a:spcPts val="0"/>
              </a:spcAft>
              <a:buNone/>
            </a:pPr>
            <a:endParaRPr sz="600">
              <a:solidFill>
                <a:schemeClr val="dk1"/>
              </a:solidFill>
              <a:latin typeface="Montserrat"/>
              <a:ea typeface="Montserrat"/>
              <a:cs typeface="Montserrat"/>
              <a:sym typeface="Montserrat"/>
            </a:endParaRPr>
          </a:p>
          <a:p>
            <a:pPr marL="457200" lvl="0" indent="-311150" algn="l" rtl="0">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Describe the for-profit &amp; nonprofit elements of the NGOCS (e.g. how do you use for-profit activities to support nonprofit activities?)</a:t>
            </a:r>
            <a:endParaRPr sz="1300">
              <a:latin typeface="Montserrat"/>
              <a:ea typeface="Montserrat"/>
              <a:cs typeface="Montserrat"/>
              <a:sym typeface="Montserrat"/>
            </a:endParaRPr>
          </a:p>
        </p:txBody>
      </p:sp>
      <p:sp>
        <p:nvSpPr>
          <p:cNvPr id="248" name="Google Shape;248;p25"/>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49" name="Google Shape;249;p25"/>
          <p:cNvSpPr/>
          <p:nvPr/>
        </p:nvSpPr>
        <p:spPr>
          <a:xfrm>
            <a:off x="394150" y="254001"/>
            <a:ext cx="1004400" cy="10044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txBox="1"/>
          <p:nvPr/>
        </p:nvSpPr>
        <p:spPr>
          <a:xfrm>
            <a:off x="1853075" y="513300"/>
            <a:ext cx="4350300" cy="615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Business Model</a:t>
            </a:r>
            <a:endParaRPr sz="4000" b="1">
              <a:solidFill>
                <a:schemeClr val="dk1"/>
              </a:solidFill>
              <a:latin typeface="Bebas Neue"/>
              <a:ea typeface="Bebas Neue"/>
              <a:cs typeface="Bebas Neue"/>
              <a:sym typeface="Bebas Neue"/>
            </a:endParaRPr>
          </a:p>
        </p:txBody>
      </p:sp>
      <p:pic>
        <p:nvPicPr>
          <p:cNvPr id="251" name="Google Shape;251;p25"/>
          <p:cNvPicPr preferRelativeResize="0"/>
          <p:nvPr/>
        </p:nvPicPr>
        <p:blipFill>
          <a:blip r:embed="rId4">
            <a:alphaModFix/>
          </a:blip>
          <a:stretch>
            <a:fillRect/>
          </a:stretch>
        </p:blipFill>
        <p:spPr>
          <a:xfrm>
            <a:off x="838950" y="418001"/>
            <a:ext cx="821375" cy="710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pic>
        <p:nvPicPr>
          <p:cNvPr id="256" name="Google Shape;256;p26"/>
          <p:cNvPicPr preferRelativeResize="0"/>
          <p:nvPr/>
        </p:nvPicPr>
        <p:blipFill>
          <a:blip r:embed="rId3">
            <a:alphaModFix/>
          </a:blip>
          <a:stretch>
            <a:fillRect/>
          </a:stretch>
        </p:blipFill>
        <p:spPr>
          <a:xfrm>
            <a:off x="8172138" y="4198175"/>
            <a:ext cx="971512" cy="1004375"/>
          </a:xfrm>
          <a:prstGeom prst="rect">
            <a:avLst/>
          </a:prstGeom>
          <a:noFill/>
          <a:ln>
            <a:noFill/>
          </a:ln>
        </p:spPr>
      </p:pic>
      <p:sp>
        <p:nvSpPr>
          <p:cNvPr id="257" name="Google Shape;257;p26"/>
          <p:cNvSpPr txBox="1"/>
          <p:nvPr/>
        </p:nvSpPr>
        <p:spPr>
          <a:xfrm>
            <a:off x="1148100" y="1723550"/>
            <a:ext cx="6847800" cy="21858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Font typeface="Montserrat"/>
              <a:buChar char="●"/>
            </a:pPr>
            <a:r>
              <a:rPr lang="en" sz="1300" b="1">
                <a:latin typeface="Montserrat"/>
                <a:ea typeface="Montserrat"/>
                <a:cs typeface="Montserrat"/>
                <a:sym typeface="Montserrat"/>
              </a:rPr>
              <a:t>[insert] Legal entity &amp; organization</a:t>
            </a:r>
            <a:endParaRPr sz="1300" b="1">
              <a:latin typeface="Montserrat"/>
              <a:ea typeface="Montserrat"/>
              <a:cs typeface="Montserrat"/>
              <a:sym typeface="Montserrat"/>
            </a:endParaRPr>
          </a:p>
          <a:p>
            <a:pPr marL="914400" lvl="1" indent="-311150" algn="l" rtl="0">
              <a:spcBef>
                <a:spcPts val="0"/>
              </a:spcBef>
              <a:spcAft>
                <a:spcPts val="0"/>
              </a:spcAft>
              <a:buSzPts val="1300"/>
              <a:buFont typeface="Montserrat"/>
              <a:buChar char="○"/>
            </a:pPr>
            <a:r>
              <a:rPr lang="en" sz="1300">
                <a:latin typeface="Montserrat"/>
                <a:ea typeface="Montserrat"/>
                <a:cs typeface="Montserrat"/>
                <a:sym typeface="Montserrat"/>
              </a:rPr>
              <a:t>What is the legal form behind the NGOCS?</a:t>
            </a:r>
            <a:endParaRPr sz="1300">
              <a:latin typeface="Montserrat"/>
              <a:ea typeface="Montserrat"/>
              <a:cs typeface="Montserrat"/>
              <a:sym typeface="Montserrat"/>
            </a:endParaRPr>
          </a:p>
          <a:p>
            <a:pPr marL="914400" lvl="1" indent="-311150" algn="l" rtl="0">
              <a:spcBef>
                <a:spcPts val="0"/>
              </a:spcBef>
              <a:spcAft>
                <a:spcPts val="0"/>
              </a:spcAft>
              <a:buSzPts val="1300"/>
              <a:buFont typeface="Montserrat"/>
              <a:buChar char="○"/>
            </a:pPr>
            <a:r>
              <a:rPr lang="en" sz="1300">
                <a:latin typeface="Montserrat"/>
                <a:ea typeface="Montserrat"/>
                <a:cs typeface="Montserrat"/>
                <a:sym typeface="Montserrat"/>
              </a:rPr>
              <a:t>What is the goal of this entity?</a:t>
            </a:r>
            <a:endParaRPr sz="1300">
              <a:latin typeface="Montserrat"/>
              <a:ea typeface="Montserrat"/>
              <a:cs typeface="Montserrat"/>
              <a:sym typeface="Montserrat"/>
            </a:endParaRPr>
          </a:p>
          <a:p>
            <a:pPr marL="914400" lvl="1" indent="-311150" algn="l" rtl="0">
              <a:spcBef>
                <a:spcPts val="0"/>
              </a:spcBef>
              <a:spcAft>
                <a:spcPts val="0"/>
              </a:spcAft>
              <a:buSzPts val="1300"/>
              <a:buFont typeface="Montserrat"/>
              <a:buChar char="○"/>
            </a:pPr>
            <a:r>
              <a:rPr lang="en" sz="1300">
                <a:latin typeface="Montserrat"/>
                <a:ea typeface="Montserrat"/>
                <a:cs typeface="Montserrat"/>
                <a:sym typeface="Montserrat"/>
              </a:rPr>
              <a:t>Who is in the organizational team?</a:t>
            </a:r>
            <a:endParaRPr sz="1300">
              <a:latin typeface="Montserrat"/>
              <a:ea typeface="Montserrat"/>
              <a:cs typeface="Montserrat"/>
              <a:sym typeface="Montserrat"/>
            </a:endParaRPr>
          </a:p>
          <a:p>
            <a:pPr marL="457200" lvl="0" indent="0" algn="l" rtl="0">
              <a:spcBef>
                <a:spcPts val="0"/>
              </a:spcBef>
              <a:spcAft>
                <a:spcPts val="0"/>
              </a:spcAft>
              <a:buNone/>
            </a:pPr>
            <a:endParaRPr sz="1300">
              <a:latin typeface="Montserrat"/>
              <a:ea typeface="Montserrat"/>
              <a:cs typeface="Montserrat"/>
              <a:sym typeface="Montserrat"/>
            </a:endParaRPr>
          </a:p>
          <a:p>
            <a:pPr marL="457200" lvl="0" indent="-311150" algn="l" rtl="0">
              <a:spcBef>
                <a:spcPts val="0"/>
              </a:spcBef>
              <a:spcAft>
                <a:spcPts val="0"/>
              </a:spcAft>
              <a:buSzPts val="1300"/>
              <a:buFont typeface="Montserrat"/>
              <a:buChar char="●"/>
            </a:pPr>
            <a:r>
              <a:rPr lang="en" sz="1300" b="1">
                <a:solidFill>
                  <a:schemeClr val="dk1"/>
                </a:solidFill>
                <a:latin typeface="Montserrat"/>
                <a:ea typeface="Montserrat"/>
                <a:cs typeface="Montserrat"/>
                <a:sym typeface="Montserrat"/>
              </a:rPr>
              <a:t>Ownership model</a:t>
            </a:r>
            <a:endParaRPr sz="1300" b="1">
              <a:latin typeface="Montserrat"/>
              <a:ea typeface="Montserrat"/>
              <a:cs typeface="Montserrat"/>
              <a:sym typeface="Montserrat"/>
            </a:endParaRPr>
          </a:p>
          <a:p>
            <a:pPr marL="914400" lvl="1" indent="-311150" algn="l" rtl="0">
              <a:spcBef>
                <a:spcPts val="0"/>
              </a:spcBef>
              <a:spcAft>
                <a:spcPts val="0"/>
              </a:spcAft>
              <a:buSzPts val="1300"/>
              <a:buFont typeface="Montserrat"/>
              <a:buChar char="○"/>
            </a:pPr>
            <a:r>
              <a:rPr lang="en" sz="1300">
                <a:latin typeface="Montserrat"/>
                <a:ea typeface="Montserrat"/>
                <a:cs typeface="Montserrat"/>
                <a:sym typeface="Montserrat"/>
              </a:rPr>
              <a:t>How do you envision the ownership model of the NGOCS to look like? (ideally you should either be the owner of the building or have a long-term term management contract that gives you decision making power)</a:t>
            </a:r>
            <a:endParaRPr sz="1300">
              <a:latin typeface="Montserrat"/>
              <a:ea typeface="Montserrat"/>
              <a:cs typeface="Montserrat"/>
              <a:sym typeface="Montserrat"/>
            </a:endParaRPr>
          </a:p>
        </p:txBody>
      </p:sp>
      <p:sp>
        <p:nvSpPr>
          <p:cNvPr id="258" name="Google Shape;258;p26"/>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259" name="Google Shape;259;p26"/>
          <p:cNvSpPr/>
          <p:nvPr/>
        </p:nvSpPr>
        <p:spPr>
          <a:xfrm>
            <a:off x="394150" y="254001"/>
            <a:ext cx="1004400" cy="10044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txBox="1"/>
          <p:nvPr/>
        </p:nvSpPr>
        <p:spPr>
          <a:xfrm>
            <a:off x="1853075" y="513300"/>
            <a:ext cx="4350300" cy="615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Legal structure</a:t>
            </a:r>
            <a:endParaRPr sz="4000" b="1">
              <a:solidFill>
                <a:schemeClr val="dk1"/>
              </a:solidFill>
              <a:latin typeface="Bebas Neue"/>
              <a:ea typeface="Bebas Neue"/>
              <a:cs typeface="Bebas Neue"/>
              <a:sym typeface="Bebas Neue"/>
            </a:endParaRPr>
          </a:p>
        </p:txBody>
      </p:sp>
      <p:pic>
        <p:nvPicPr>
          <p:cNvPr id="261" name="Google Shape;261;p26"/>
          <p:cNvPicPr preferRelativeResize="0"/>
          <p:nvPr/>
        </p:nvPicPr>
        <p:blipFill>
          <a:blip r:embed="rId4">
            <a:alphaModFix/>
          </a:blip>
          <a:stretch>
            <a:fillRect/>
          </a:stretch>
        </p:blipFill>
        <p:spPr>
          <a:xfrm>
            <a:off x="934248" y="465655"/>
            <a:ext cx="689892" cy="71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6" name="Google Shape;266;p27"/>
          <p:cNvPicPr preferRelativeResize="0"/>
          <p:nvPr/>
        </p:nvPicPr>
        <p:blipFill>
          <a:blip r:embed="rId3">
            <a:alphaModFix/>
          </a:blip>
          <a:stretch>
            <a:fillRect/>
          </a:stretch>
        </p:blipFill>
        <p:spPr>
          <a:xfrm>
            <a:off x="8172138" y="4198175"/>
            <a:ext cx="971512" cy="1004375"/>
          </a:xfrm>
          <a:prstGeom prst="rect">
            <a:avLst/>
          </a:prstGeom>
          <a:noFill/>
          <a:ln>
            <a:noFill/>
          </a:ln>
        </p:spPr>
      </p:pic>
      <p:sp>
        <p:nvSpPr>
          <p:cNvPr id="267" name="Google Shape;267;p27"/>
          <p:cNvSpPr txBox="1"/>
          <p:nvPr/>
        </p:nvSpPr>
        <p:spPr>
          <a:xfrm>
            <a:off x="964650" y="1751825"/>
            <a:ext cx="6847800" cy="21858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1"/>
              </a:buClr>
              <a:buSzPts val="1300"/>
              <a:buFont typeface="Montserrat"/>
              <a:buChar char="●"/>
            </a:pPr>
            <a:r>
              <a:rPr lang="en" sz="1300" b="1">
                <a:solidFill>
                  <a:schemeClr val="dk1"/>
                </a:solidFill>
                <a:latin typeface="Montserrat"/>
                <a:ea typeface="Montserrat"/>
                <a:cs typeface="Montserrat"/>
                <a:sym typeface="Montserrat"/>
              </a:rPr>
              <a:t>[insert]</a:t>
            </a:r>
            <a:r>
              <a:rPr lang="en" sz="1300">
                <a:solidFill>
                  <a:schemeClr val="dk1"/>
                </a:solidFill>
                <a:latin typeface="Montserrat"/>
                <a:ea typeface="Montserrat"/>
                <a:cs typeface="Montserrat"/>
                <a:sym typeface="Montserrat"/>
              </a:rPr>
              <a:t> What are social, cultural economic and cultural needs in the environment of your space?</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sz="1300">
              <a:solidFill>
                <a:schemeClr val="dk1"/>
              </a:solidFill>
              <a:latin typeface="Montserrat"/>
              <a:ea typeface="Montserrat"/>
              <a:cs typeface="Montserrat"/>
              <a:sym typeface="Montserrat"/>
            </a:endParaRPr>
          </a:p>
          <a:p>
            <a:pPr marL="457200" lvl="0" indent="-311150" algn="l" rtl="0">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How will your NGOCS meet these needs?</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sz="1300">
              <a:solidFill>
                <a:schemeClr val="dk1"/>
              </a:solidFill>
              <a:latin typeface="Montserrat"/>
              <a:ea typeface="Montserrat"/>
              <a:cs typeface="Montserrat"/>
              <a:sym typeface="Montserrat"/>
            </a:endParaRPr>
          </a:p>
          <a:p>
            <a:pPr marL="457200" lvl="0" indent="-311150" algn="l" rtl="0">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What will be the long-term impacts of this on the environment? (think about economic, social, cultural and ecological impacts)</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sz="1300">
              <a:solidFill>
                <a:schemeClr val="dk1"/>
              </a:solidFill>
              <a:latin typeface="Montserrat"/>
              <a:ea typeface="Montserrat"/>
              <a:cs typeface="Montserrat"/>
              <a:sym typeface="Montserrat"/>
            </a:endParaRPr>
          </a:p>
          <a:p>
            <a:pPr marL="457200" lvl="0" indent="-311150" algn="l" rtl="0">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How does the NGOCS enhance the existing cultural ambitions of the (local) government?</a:t>
            </a:r>
            <a:endParaRPr sz="1300">
              <a:latin typeface="Montserrat"/>
              <a:ea typeface="Montserrat"/>
              <a:cs typeface="Montserrat"/>
              <a:sym typeface="Montserrat"/>
            </a:endParaRPr>
          </a:p>
        </p:txBody>
      </p:sp>
      <p:sp>
        <p:nvSpPr>
          <p:cNvPr id="268" name="Google Shape;268;p27"/>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269" name="Google Shape;269;p27"/>
          <p:cNvSpPr/>
          <p:nvPr/>
        </p:nvSpPr>
        <p:spPr>
          <a:xfrm>
            <a:off x="394150" y="254001"/>
            <a:ext cx="1004400" cy="10044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txBox="1"/>
          <p:nvPr/>
        </p:nvSpPr>
        <p:spPr>
          <a:xfrm>
            <a:off x="1853075" y="513300"/>
            <a:ext cx="4350300" cy="615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Impact</a:t>
            </a:r>
            <a:endParaRPr sz="4000" b="1">
              <a:solidFill>
                <a:schemeClr val="dk1"/>
              </a:solidFill>
              <a:latin typeface="Bebas Neue"/>
              <a:ea typeface="Bebas Neue"/>
              <a:cs typeface="Bebas Neue"/>
              <a:sym typeface="Bebas Neue"/>
            </a:endParaRPr>
          </a:p>
        </p:txBody>
      </p:sp>
      <p:pic>
        <p:nvPicPr>
          <p:cNvPr id="271" name="Google Shape;271;p27"/>
          <p:cNvPicPr preferRelativeResize="0"/>
          <p:nvPr/>
        </p:nvPicPr>
        <p:blipFill>
          <a:blip r:embed="rId4">
            <a:alphaModFix/>
          </a:blip>
          <a:stretch>
            <a:fillRect/>
          </a:stretch>
        </p:blipFill>
        <p:spPr>
          <a:xfrm>
            <a:off x="844751" y="476152"/>
            <a:ext cx="689900" cy="68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pic>
        <p:nvPicPr>
          <p:cNvPr id="276" name="Google Shape;276;p28"/>
          <p:cNvPicPr preferRelativeResize="0"/>
          <p:nvPr/>
        </p:nvPicPr>
        <p:blipFill>
          <a:blip r:embed="rId3">
            <a:alphaModFix/>
          </a:blip>
          <a:stretch>
            <a:fillRect/>
          </a:stretch>
        </p:blipFill>
        <p:spPr>
          <a:xfrm>
            <a:off x="2083338" y="1670300"/>
            <a:ext cx="2982828" cy="1677850"/>
          </a:xfrm>
          <a:prstGeom prst="rect">
            <a:avLst/>
          </a:prstGeom>
          <a:noFill/>
          <a:ln w="19050" cap="flat" cmpd="sng">
            <a:solidFill>
              <a:schemeClr val="dk2"/>
            </a:solidFill>
            <a:prstDash val="solid"/>
            <a:round/>
            <a:headEnd type="none" w="sm" len="sm"/>
            <a:tailEnd type="none" w="sm" len="sm"/>
          </a:ln>
        </p:spPr>
      </p:pic>
      <p:pic>
        <p:nvPicPr>
          <p:cNvPr id="277" name="Google Shape;277;p28"/>
          <p:cNvPicPr preferRelativeResize="0"/>
          <p:nvPr/>
        </p:nvPicPr>
        <p:blipFill>
          <a:blip r:embed="rId4">
            <a:alphaModFix/>
          </a:blip>
          <a:stretch>
            <a:fillRect/>
          </a:stretch>
        </p:blipFill>
        <p:spPr>
          <a:xfrm>
            <a:off x="2463976" y="3347076"/>
            <a:ext cx="2690467" cy="1796425"/>
          </a:xfrm>
          <a:prstGeom prst="rect">
            <a:avLst/>
          </a:prstGeom>
          <a:noFill/>
          <a:ln w="19050" cap="flat" cmpd="sng">
            <a:solidFill>
              <a:schemeClr val="dk2"/>
            </a:solidFill>
            <a:prstDash val="solid"/>
            <a:round/>
            <a:headEnd type="none" w="sm" len="sm"/>
            <a:tailEnd type="none" w="sm" len="sm"/>
          </a:ln>
        </p:spPr>
      </p:pic>
      <p:pic>
        <p:nvPicPr>
          <p:cNvPr id="278" name="Google Shape;278;p28"/>
          <p:cNvPicPr preferRelativeResize="0"/>
          <p:nvPr/>
        </p:nvPicPr>
        <p:blipFill rotWithShape="1">
          <a:blip r:embed="rId5">
            <a:alphaModFix/>
          </a:blip>
          <a:srcRect r="3809"/>
          <a:stretch/>
        </p:blipFill>
        <p:spPr>
          <a:xfrm>
            <a:off x="4743925" y="3347050"/>
            <a:ext cx="2590758" cy="1794500"/>
          </a:xfrm>
          <a:prstGeom prst="rect">
            <a:avLst/>
          </a:prstGeom>
          <a:noFill/>
          <a:ln w="19050" cap="flat" cmpd="sng">
            <a:solidFill>
              <a:schemeClr val="dk2"/>
            </a:solidFill>
            <a:prstDash val="solid"/>
            <a:round/>
            <a:headEnd type="none" w="sm" len="sm"/>
            <a:tailEnd type="none" w="sm" len="sm"/>
          </a:ln>
        </p:spPr>
      </p:pic>
      <p:sp>
        <p:nvSpPr>
          <p:cNvPr id="279" name="Google Shape;279;p28"/>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80" name="Google Shape;280;p28"/>
          <p:cNvSpPr/>
          <p:nvPr/>
        </p:nvSpPr>
        <p:spPr>
          <a:xfrm>
            <a:off x="394150" y="254001"/>
            <a:ext cx="1004400" cy="10044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txBox="1"/>
          <p:nvPr/>
        </p:nvSpPr>
        <p:spPr>
          <a:xfrm>
            <a:off x="1853075" y="546275"/>
            <a:ext cx="2795700" cy="615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Good Practices</a:t>
            </a:r>
            <a:endParaRPr sz="4000" b="1">
              <a:solidFill>
                <a:schemeClr val="dk1"/>
              </a:solidFill>
              <a:latin typeface="Bebas Neue"/>
              <a:ea typeface="Bebas Neue"/>
              <a:cs typeface="Bebas Neue"/>
              <a:sym typeface="Bebas Neue"/>
            </a:endParaRPr>
          </a:p>
        </p:txBody>
      </p:sp>
      <p:pic>
        <p:nvPicPr>
          <p:cNvPr id="282" name="Google Shape;282;p28"/>
          <p:cNvPicPr preferRelativeResize="0"/>
          <p:nvPr/>
        </p:nvPicPr>
        <p:blipFill>
          <a:blip r:embed="rId6">
            <a:alphaModFix/>
          </a:blip>
          <a:stretch>
            <a:fillRect/>
          </a:stretch>
        </p:blipFill>
        <p:spPr>
          <a:xfrm>
            <a:off x="765950" y="472300"/>
            <a:ext cx="816675" cy="697600"/>
          </a:xfrm>
          <a:prstGeom prst="rect">
            <a:avLst/>
          </a:prstGeom>
          <a:noFill/>
          <a:ln>
            <a:noFill/>
          </a:ln>
        </p:spPr>
      </p:pic>
      <p:pic>
        <p:nvPicPr>
          <p:cNvPr id="283" name="Google Shape;283;p28"/>
          <p:cNvPicPr preferRelativeResize="0"/>
          <p:nvPr/>
        </p:nvPicPr>
        <p:blipFill rotWithShape="1">
          <a:blip r:embed="rId7">
            <a:alphaModFix/>
          </a:blip>
          <a:srcRect l="15860" r="10539"/>
          <a:stretch/>
        </p:blipFill>
        <p:spPr>
          <a:xfrm>
            <a:off x="4938000" y="1647293"/>
            <a:ext cx="1850000" cy="1677858"/>
          </a:xfrm>
          <a:prstGeom prst="rect">
            <a:avLst/>
          </a:prstGeom>
          <a:noFill/>
          <a:ln w="19050" cap="flat" cmpd="sng">
            <a:solidFill>
              <a:schemeClr val="dk2"/>
            </a:solidFill>
            <a:prstDash val="solid"/>
            <a:round/>
            <a:headEnd type="none" w="sm" len="sm"/>
            <a:tailEnd type="none" w="sm" len="sm"/>
          </a:ln>
        </p:spPr>
      </p:pic>
      <p:pic>
        <p:nvPicPr>
          <p:cNvPr id="284" name="Google Shape;284;p28"/>
          <p:cNvPicPr preferRelativeResize="0"/>
          <p:nvPr/>
        </p:nvPicPr>
        <p:blipFill rotWithShape="1">
          <a:blip r:embed="rId8">
            <a:alphaModFix/>
          </a:blip>
          <a:srcRect r="31346"/>
          <a:stretch/>
        </p:blipFill>
        <p:spPr>
          <a:xfrm>
            <a:off x="7293999" y="3347275"/>
            <a:ext cx="1849999" cy="1795975"/>
          </a:xfrm>
          <a:prstGeom prst="rect">
            <a:avLst/>
          </a:prstGeom>
          <a:noFill/>
          <a:ln w="19050" cap="flat" cmpd="sng">
            <a:solidFill>
              <a:schemeClr val="dk2"/>
            </a:solidFill>
            <a:prstDash val="solid"/>
            <a:round/>
            <a:headEnd type="none" w="sm" len="sm"/>
            <a:tailEnd type="none" w="sm" len="sm"/>
          </a:ln>
        </p:spPr>
      </p:pic>
      <p:pic>
        <p:nvPicPr>
          <p:cNvPr id="285" name="Google Shape;285;p28"/>
          <p:cNvPicPr preferRelativeResize="0"/>
          <p:nvPr/>
        </p:nvPicPr>
        <p:blipFill>
          <a:blip r:embed="rId9">
            <a:alphaModFix/>
          </a:blip>
          <a:stretch>
            <a:fillRect/>
          </a:stretch>
        </p:blipFill>
        <p:spPr>
          <a:xfrm>
            <a:off x="0" y="3348027"/>
            <a:ext cx="2690473" cy="1794490"/>
          </a:xfrm>
          <a:prstGeom prst="rect">
            <a:avLst/>
          </a:prstGeom>
          <a:noFill/>
          <a:ln w="19050" cap="flat" cmpd="sng">
            <a:solidFill>
              <a:schemeClr val="dk2"/>
            </a:solidFill>
            <a:prstDash val="solid"/>
            <a:round/>
            <a:headEnd type="none" w="sm" len="sm"/>
            <a:tailEnd type="none" w="sm" len="sm"/>
          </a:ln>
        </p:spPr>
      </p:pic>
      <p:pic>
        <p:nvPicPr>
          <p:cNvPr id="286" name="Google Shape;286;p28"/>
          <p:cNvPicPr preferRelativeResize="0"/>
          <p:nvPr/>
        </p:nvPicPr>
        <p:blipFill rotWithShape="1">
          <a:blip r:embed="rId10">
            <a:alphaModFix/>
          </a:blip>
          <a:srcRect l="4507"/>
          <a:stretch/>
        </p:blipFill>
        <p:spPr>
          <a:xfrm>
            <a:off x="4938000" y="-1175"/>
            <a:ext cx="2396677" cy="1648475"/>
          </a:xfrm>
          <a:prstGeom prst="rect">
            <a:avLst/>
          </a:prstGeom>
          <a:noFill/>
          <a:ln w="19050" cap="flat" cmpd="sng">
            <a:solidFill>
              <a:schemeClr val="dk2"/>
            </a:solidFill>
            <a:prstDash val="solid"/>
            <a:round/>
            <a:headEnd type="none" w="sm" len="sm"/>
            <a:tailEnd type="none" w="sm" len="sm"/>
          </a:ln>
        </p:spPr>
      </p:pic>
      <p:pic>
        <p:nvPicPr>
          <p:cNvPr id="287" name="Google Shape;287;p28"/>
          <p:cNvPicPr preferRelativeResize="0"/>
          <p:nvPr/>
        </p:nvPicPr>
        <p:blipFill rotWithShape="1">
          <a:blip r:embed="rId11">
            <a:alphaModFix/>
          </a:blip>
          <a:srcRect l="3088" r="3032"/>
          <a:stretch/>
        </p:blipFill>
        <p:spPr>
          <a:xfrm>
            <a:off x="6788000" y="1673050"/>
            <a:ext cx="2356000" cy="1674000"/>
          </a:xfrm>
          <a:prstGeom prst="rect">
            <a:avLst/>
          </a:prstGeom>
          <a:noFill/>
          <a:ln w="19050" cap="flat" cmpd="sng">
            <a:solidFill>
              <a:schemeClr val="dk2"/>
            </a:solidFill>
            <a:prstDash val="solid"/>
            <a:round/>
            <a:headEnd type="none" w="sm" len="sm"/>
            <a:tailEnd type="none" w="sm" len="sm"/>
          </a:ln>
        </p:spPr>
      </p:pic>
      <p:pic>
        <p:nvPicPr>
          <p:cNvPr id="288" name="Google Shape;288;p28"/>
          <p:cNvPicPr preferRelativeResize="0"/>
          <p:nvPr/>
        </p:nvPicPr>
        <p:blipFill rotWithShape="1">
          <a:blip r:embed="rId12">
            <a:alphaModFix/>
          </a:blip>
          <a:srcRect l="19526" r="7474"/>
          <a:stretch/>
        </p:blipFill>
        <p:spPr>
          <a:xfrm>
            <a:off x="6954450" y="-2975"/>
            <a:ext cx="2189550" cy="1675800"/>
          </a:xfrm>
          <a:prstGeom prst="rect">
            <a:avLst/>
          </a:prstGeom>
          <a:noFill/>
          <a:ln w="19050" cap="flat" cmpd="sng">
            <a:solidFill>
              <a:schemeClr val="dk2"/>
            </a:solidFill>
            <a:prstDash val="solid"/>
            <a:round/>
            <a:headEnd type="none" w="sm" len="sm"/>
            <a:tailEnd type="none" w="sm" len="sm"/>
          </a:ln>
        </p:spPr>
      </p:pic>
      <p:pic>
        <p:nvPicPr>
          <p:cNvPr id="289" name="Google Shape;289;p28"/>
          <p:cNvPicPr preferRelativeResize="0"/>
          <p:nvPr/>
        </p:nvPicPr>
        <p:blipFill rotWithShape="1">
          <a:blip r:embed="rId13">
            <a:alphaModFix/>
          </a:blip>
          <a:srcRect r="1903"/>
          <a:stretch/>
        </p:blipFill>
        <p:spPr>
          <a:xfrm>
            <a:off x="-1950" y="1672150"/>
            <a:ext cx="2465924" cy="1675801"/>
          </a:xfrm>
          <a:prstGeom prst="rect">
            <a:avLst/>
          </a:prstGeom>
          <a:noFill/>
          <a:ln w="19050" cap="flat" cmpd="sng">
            <a:solidFill>
              <a:schemeClr val="dk2"/>
            </a:solidFill>
            <a:prstDash val="solid"/>
            <a:round/>
            <a:headEnd type="none" w="sm" len="sm"/>
            <a:tailEnd type="none" w="sm" len="sm"/>
          </a:ln>
        </p:spPr>
      </p:pic>
      <p:sp>
        <p:nvSpPr>
          <p:cNvPr id="290" name="Google Shape;290;p28"/>
          <p:cNvSpPr txBox="1"/>
          <p:nvPr/>
        </p:nvSpPr>
        <p:spPr>
          <a:xfrm>
            <a:off x="0" y="16730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Het Groene Veld</a:t>
            </a:r>
            <a:endParaRPr sz="700">
              <a:solidFill>
                <a:schemeClr val="lt1"/>
              </a:solidFill>
              <a:latin typeface="Montserrat"/>
              <a:ea typeface="Montserrat"/>
              <a:cs typeface="Montserrat"/>
              <a:sym typeface="Montserrat"/>
            </a:endParaRPr>
          </a:p>
        </p:txBody>
      </p:sp>
      <p:sp>
        <p:nvSpPr>
          <p:cNvPr id="291" name="Google Shape;291;p28"/>
          <p:cNvSpPr txBox="1"/>
          <p:nvPr/>
        </p:nvSpPr>
        <p:spPr>
          <a:xfrm>
            <a:off x="2469000" y="16730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Bassiani</a:t>
            </a:r>
            <a:endParaRPr sz="700">
              <a:solidFill>
                <a:schemeClr val="lt1"/>
              </a:solidFill>
              <a:latin typeface="Montserrat"/>
              <a:ea typeface="Montserrat"/>
              <a:cs typeface="Montserrat"/>
              <a:sym typeface="Montserrat"/>
            </a:endParaRPr>
          </a:p>
        </p:txBody>
      </p:sp>
      <p:sp>
        <p:nvSpPr>
          <p:cNvPr id="292" name="Google Shape;292;p28"/>
          <p:cNvSpPr txBox="1"/>
          <p:nvPr/>
        </p:nvSpPr>
        <p:spPr>
          <a:xfrm>
            <a:off x="4938000" y="16730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BASIS</a:t>
            </a:r>
            <a:endParaRPr sz="700">
              <a:solidFill>
                <a:schemeClr val="lt1"/>
              </a:solidFill>
              <a:latin typeface="Montserrat"/>
              <a:ea typeface="Montserrat"/>
              <a:cs typeface="Montserrat"/>
              <a:sym typeface="Montserrat"/>
            </a:endParaRPr>
          </a:p>
        </p:txBody>
      </p:sp>
      <p:sp>
        <p:nvSpPr>
          <p:cNvPr id="293" name="Google Shape;293;p28"/>
          <p:cNvSpPr txBox="1"/>
          <p:nvPr/>
        </p:nvSpPr>
        <p:spPr>
          <a:xfrm>
            <a:off x="6766800" y="16730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BASIS</a:t>
            </a:r>
            <a:endParaRPr sz="700">
              <a:solidFill>
                <a:schemeClr val="lt1"/>
              </a:solidFill>
              <a:latin typeface="Montserrat"/>
              <a:ea typeface="Montserrat"/>
              <a:cs typeface="Montserrat"/>
              <a:sym typeface="Montserrat"/>
            </a:endParaRPr>
          </a:p>
        </p:txBody>
      </p:sp>
      <p:sp>
        <p:nvSpPr>
          <p:cNvPr id="294" name="Google Shape;294;p28"/>
          <p:cNvSpPr txBox="1"/>
          <p:nvPr/>
        </p:nvSpPr>
        <p:spPr>
          <a:xfrm>
            <a:off x="7294000" y="337280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BASIS</a:t>
            </a:r>
            <a:endParaRPr sz="700">
              <a:solidFill>
                <a:schemeClr val="lt1"/>
              </a:solidFill>
              <a:latin typeface="Montserrat"/>
              <a:ea typeface="Montserrat"/>
              <a:cs typeface="Montserrat"/>
              <a:sym typeface="Montserrat"/>
            </a:endParaRPr>
          </a:p>
        </p:txBody>
      </p:sp>
      <p:sp>
        <p:nvSpPr>
          <p:cNvPr id="295" name="Google Shape;295;p28"/>
          <p:cNvSpPr txBox="1"/>
          <p:nvPr/>
        </p:nvSpPr>
        <p:spPr>
          <a:xfrm>
            <a:off x="6954450" y="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1"/>
                </a:solidFill>
                <a:latin typeface="Montserrat"/>
                <a:ea typeface="Montserrat"/>
                <a:cs typeface="Montserrat"/>
                <a:sym typeface="Montserrat"/>
              </a:rPr>
              <a:t>Communitism</a:t>
            </a:r>
            <a:endParaRPr sz="700">
              <a:solidFill>
                <a:schemeClr val="dk1"/>
              </a:solidFill>
              <a:latin typeface="Montserrat"/>
              <a:ea typeface="Montserrat"/>
              <a:cs typeface="Montserrat"/>
              <a:sym typeface="Montserrat"/>
            </a:endParaRPr>
          </a:p>
        </p:txBody>
      </p:sp>
      <p:sp>
        <p:nvSpPr>
          <p:cNvPr id="296" name="Google Shape;296;p28"/>
          <p:cNvSpPr txBox="1"/>
          <p:nvPr/>
        </p:nvSpPr>
        <p:spPr>
          <a:xfrm>
            <a:off x="4938000" y="-9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Nová Cvernovka</a:t>
            </a:r>
            <a:endParaRPr sz="700">
              <a:solidFill>
                <a:schemeClr val="lt1"/>
              </a:solidFill>
              <a:latin typeface="Montserrat"/>
              <a:ea typeface="Montserrat"/>
              <a:cs typeface="Montserrat"/>
              <a:sym typeface="Montserrat"/>
            </a:endParaRPr>
          </a:p>
        </p:txBody>
      </p:sp>
      <p:sp>
        <p:nvSpPr>
          <p:cNvPr id="297" name="Google Shape;297;p28"/>
          <p:cNvSpPr txBox="1"/>
          <p:nvPr/>
        </p:nvSpPr>
        <p:spPr>
          <a:xfrm>
            <a:off x="4743925" y="33470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Nová Cvernovka</a:t>
            </a:r>
            <a:endParaRPr sz="700">
              <a:solidFill>
                <a:schemeClr val="lt1"/>
              </a:solidFill>
              <a:latin typeface="Montserrat"/>
              <a:ea typeface="Montserrat"/>
              <a:cs typeface="Montserrat"/>
              <a:sym typeface="Montserrat"/>
            </a:endParaRPr>
          </a:p>
        </p:txBody>
      </p:sp>
      <p:sp>
        <p:nvSpPr>
          <p:cNvPr id="298" name="Google Shape;298;p28"/>
          <p:cNvSpPr txBox="1"/>
          <p:nvPr/>
        </p:nvSpPr>
        <p:spPr>
          <a:xfrm>
            <a:off x="0" y="337280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1"/>
                </a:solidFill>
                <a:latin typeface="Montserrat"/>
                <a:ea typeface="Montserrat"/>
                <a:cs typeface="Montserrat"/>
                <a:sym typeface="Montserrat"/>
              </a:rPr>
              <a:t>Critical Concrete</a:t>
            </a:r>
            <a:endParaRPr sz="700">
              <a:solidFill>
                <a:schemeClr val="dk1"/>
              </a:solidFill>
              <a:latin typeface="Montserrat"/>
              <a:ea typeface="Montserrat"/>
              <a:cs typeface="Montserrat"/>
              <a:sym typeface="Montserrat"/>
            </a:endParaRPr>
          </a:p>
        </p:txBody>
      </p:sp>
      <p:sp>
        <p:nvSpPr>
          <p:cNvPr id="299" name="Google Shape;299;p28"/>
          <p:cNvSpPr txBox="1"/>
          <p:nvPr/>
        </p:nvSpPr>
        <p:spPr>
          <a:xfrm>
            <a:off x="2709875" y="3347050"/>
            <a:ext cx="126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latin typeface="Montserrat"/>
                <a:ea typeface="Montserrat"/>
                <a:cs typeface="Montserrat"/>
                <a:sym typeface="Montserrat"/>
              </a:rPr>
              <a:t>Rojc</a:t>
            </a:r>
            <a:endParaRPr sz="7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pic>
        <p:nvPicPr>
          <p:cNvPr id="304" name="Google Shape;304;p29"/>
          <p:cNvPicPr preferRelativeResize="0"/>
          <p:nvPr/>
        </p:nvPicPr>
        <p:blipFill rotWithShape="1">
          <a:blip r:embed="rId3">
            <a:alphaModFix amt="9000"/>
          </a:blip>
          <a:srcRect l="20194" t="29886" r="20200" b="32609"/>
          <a:stretch/>
        </p:blipFill>
        <p:spPr>
          <a:xfrm>
            <a:off x="0" y="-2"/>
            <a:ext cx="9144003" cy="5143499"/>
          </a:xfrm>
          <a:prstGeom prst="rect">
            <a:avLst/>
          </a:prstGeom>
          <a:noFill/>
          <a:ln>
            <a:noFill/>
          </a:ln>
        </p:spPr>
      </p:pic>
      <p:sp>
        <p:nvSpPr>
          <p:cNvPr id="305" name="Google Shape;305;p29"/>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306" name="Google Shape;306;p29"/>
          <p:cNvSpPr txBox="1"/>
          <p:nvPr/>
        </p:nvSpPr>
        <p:spPr>
          <a:xfrm>
            <a:off x="717350" y="258025"/>
            <a:ext cx="76302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chemeClr val="dk1"/>
                </a:solidFill>
                <a:latin typeface="Bebas Neue"/>
                <a:ea typeface="Bebas Neue"/>
                <a:cs typeface="Bebas Neue"/>
                <a:sym typeface="Bebas Neue"/>
              </a:rPr>
              <a:t>Thank</a:t>
            </a:r>
            <a:r>
              <a:rPr lang="en" sz="4800" b="1">
                <a:solidFill>
                  <a:srgbClr val="00CD5C"/>
                </a:solidFill>
                <a:latin typeface="Bebas Neue"/>
                <a:ea typeface="Bebas Neue"/>
                <a:cs typeface="Bebas Neue"/>
                <a:sym typeface="Bebas Neue"/>
              </a:rPr>
              <a:t> you!</a:t>
            </a:r>
            <a:endParaRPr sz="4800" b="1">
              <a:solidFill>
                <a:srgbClr val="00CD5C"/>
              </a:solidFill>
              <a:latin typeface="Bebas Neue"/>
              <a:ea typeface="Bebas Neue"/>
              <a:cs typeface="Bebas Neue"/>
              <a:sym typeface="Bebas Neue"/>
            </a:endParaRPr>
          </a:p>
          <a:p>
            <a:pPr marL="0" lvl="0" indent="0" algn="ctr" rtl="0">
              <a:spcBef>
                <a:spcPts val="0"/>
              </a:spcBef>
              <a:spcAft>
                <a:spcPts val="0"/>
              </a:spcAft>
              <a:buNone/>
            </a:pPr>
            <a:r>
              <a:rPr lang="en" sz="1300">
                <a:solidFill>
                  <a:schemeClr val="dk1"/>
                </a:solidFill>
                <a:latin typeface="Montserrat"/>
                <a:ea typeface="Montserrat"/>
                <a:cs typeface="Montserrat"/>
                <a:sym typeface="Montserrat"/>
              </a:rPr>
              <a:t>Contact us at </a:t>
            </a:r>
            <a:r>
              <a:rPr lang="en" sz="1300" b="1" i="1">
                <a:solidFill>
                  <a:schemeClr val="dk1"/>
                </a:solidFill>
                <a:latin typeface="Montserrat"/>
                <a:ea typeface="Montserrat"/>
                <a:cs typeface="Montserrat"/>
                <a:sym typeface="Montserrat"/>
              </a:rPr>
              <a:t>[insert contact details]</a:t>
            </a:r>
            <a:endParaRPr sz="1300" i="1">
              <a:solidFill>
                <a:schemeClr val="dk1"/>
              </a:solidFill>
              <a:latin typeface="Montserrat"/>
              <a:ea typeface="Montserrat"/>
              <a:cs typeface="Montserrat"/>
              <a:sym typeface="Montserrat"/>
            </a:endParaRPr>
          </a:p>
        </p:txBody>
      </p:sp>
      <p:pic>
        <p:nvPicPr>
          <p:cNvPr id="307" name="Google Shape;307;p29"/>
          <p:cNvPicPr preferRelativeResize="0"/>
          <p:nvPr/>
        </p:nvPicPr>
        <p:blipFill>
          <a:blip r:embed="rId4">
            <a:alphaModFix/>
          </a:blip>
          <a:stretch>
            <a:fillRect/>
          </a:stretch>
        </p:blipFill>
        <p:spPr>
          <a:xfrm>
            <a:off x="2083338" y="1670300"/>
            <a:ext cx="2982828" cy="1677850"/>
          </a:xfrm>
          <a:prstGeom prst="rect">
            <a:avLst/>
          </a:prstGeom>
          <a:noFill/>
          <a:ln w="19050" cap="flat" cmpd="sng">
            <a:solidFill>
              <a:schemeClr val="dk2"/>
            </a:solidFill>
            <a:prstDash val="solid"/>
            <a:round/>
            <a:headEnd type="none" w="sm" len="sm"/>
            <a:tailEnd type="none" w="sm" len="sm"/>
          </a:ln>
        </p:spPr>
      </p:pic>
      <p:pic>
        <p:nvPicPr>
          <p:cNvPr id="308" name="Google Shape;308;p29"/>
          <p:cNvPicPr preferRelativeResize="0"/>
          <p:nvPr/>
        </p:nvPicPr>
        <p:blipFill rotWithShape="1">
          <a:blip r:embed="rId5">
            <a:alphaModFix/>
          </a:blip>
          <a:srcRect l="15860" r="10539"/>
          <a:stretch/>
        </p:blipFill>
        <p:spPr>
          <a:xfrm>
            <a:off x="4938000" y="1673050"/>
            <a:ext cx="1850000" cy="1652099"/>
          </a:xfrm>
          <a:prstGeom prst="rect">
            <a:avLst/>
          </a:prstGeom>
          <a:noFill/>
          <a:ln w="19050" cap="flat" cmpd="sng">
            <a:solidFill>
              <a:schemeClr val="dk2"/>
            </a:solidFill>
            <a:prstDash val="solid"/>
            <a:round/>
            <a:headEnd type="none" w="sm" len="sm"/>
            <a:tailEnd type="none" w="sm" len="sm"/>
          </a:ln>
        </p:spPr>
      </p:pic>
      <p:pic>
        <p:nvPicPr>
          <p:cNvPr id="309" name="Google Shape;309;p29"/>
          <p:cNvPicPr preferRelativeResize="0"/>
          <p:nvPr/>
        </p:nvPicPr>
        <p:blipFill rotWithShape="1">
          <a:blip r:embed="rId6">
            <a:alphaModFix/>
          </a:blip>
          <a:srcRect l="3088" r="3032"/>
          <a:stretch/>
        </p:blipFill>
        <p:spPr>
          <a:xfrm>
            <a:off x="6788000" y="1673050"/>
            <a:ext cx="2356000" cy="1674000"/>
          </a:xfrm>
          <a:prstGeom prst="rect">
            <a:avLst/>
          </a:prstGeom>
          <a:noFill/>
          <a:ln w="19050" cap="flat" cmpd="sng">
            <a:solidFill>
              <a:schemeClr val="dk2"/>
            </a:solidFill>
            <a:prstDash val="solid"/>
            <a:round/>
            <a:headEnd type="none" w="sm" len="sm"/>
            <a:tailEnd type="none" w="sm" len="sm"/>
          </a:ln>
        </p:spPr>
      </p:pic>
      <p:pic>
        <p:nvPicPr>
          <p:cNvPr id="310" name="Google Shape;310;p29"/>
          <p:cNvPicPr preferRelativeResize="0"/>
          <p:nvPr/>
        </p:nvPicPr>
        <p:blipFill rotWithShape="1">
          <a:blip r:embed="rId7">
            <a:alphaModFix/>
          </a:blip>
          <a:srcRect r="1903"/>
          <a:stretch/>
        </p:blipFill>
        <p:spPr>
          <a:xfrm>
            <a:off x="-1950" y="1672150"/>
            <a:ext cx="2465924" cy="1675801"/>
          </a:xfrm>
          <a:prstGeom prst="rect">
            <a:avLst/>
          </a:prstGeom>
          <a:noFill/>
          <a:ln w="19050" cap="flat" cmpd="sng">
            <a:solidFill>
              <a:schemeClr val="dk2"/>
            </a:solidFill>
            <a:prstDash val="solid"/>
            <a:round/>
            <a:headEnd type="none" w="sm" len="sm"/>
            <a:tailEnd type="none" w="sm" len="sm"/>
          </a:ln>
        </p:spPr>
      </p:pic>
      <p:pic>
        <p:nvPicPr>
          <p:cNvPr id="311" name="Google Shape;311;p29"/>
          <p:cNvPicPr preferRelativeResize="0"/>
          <p:nvPr/>
        </p:nvPicPr>
        <p:blipFill>
          <a:blip r:embed="rId8">
            <a:alphaModFix/>
          </a:blip>
          <a:stretch>
            <a:fillRect/>
          </a:stretch>
        </p:blipFill>
        <p:spPr>
          <a:xfrm>
            <a:off x="2463976" y="3347076"/>
            <a:ext cx="2690467" cy="1796425"/>
          </a:xfrm>
          <a:prstGeom prst="rect">
            <a:avLst/>
          </a:prstGeom>
          <a:noFill/>
          <a:ln w="19050" cap="flat" cmpd="sng">
            <a:solidFill>
              <a:schemeClr val="dk2"/>
            </a:solidFill>
            <a:prstDash val="solid"/>
            <a:round/>
            <a:headEnd type="none" w="sm" len="sm"/>
            <a:tailEnd type="none" w="sm" len="sm"/>
          </a:ln>
        </p:spPr>
      </p:pic>
      <p:pic>
        <p:nvPicPr>
          <p:cNvPr id="312" name="Google Shape;312;p29"/>
          <p:cNvPicPr preferRelativeResize="0"/>
          <p:nvPr/>
        </p:nvPicPr>
        <p:blipFill rotWithShape="1">
          <a:blip r:embed="rId9">
            <a:alphaModFix/>
          </a:blip>
          <a:srcRect r="3809"/>
          <a:stretch/>
        </p:blipFill>
        <p:spPr>
          <a:xfrm>
            <a:off x="4743925" y="3347050"/>
            <a:ext cx="2590758" cy="1794500"/>
          </a:xfrm>
          <a:prstGeom prst="rect">
            <a:avLst/>
          </a:prstGeom>
          <a:noFill/>
          <a:ln w="19050" cap="flat" cmpd="sng">
            <a:solidFill>
              <a:schemeClr val="dk2"/>
            </a:solidFill>
            <a:prstDash val="solid"/>
            <a:round/>
            <a:headEnd type="none" w="sm" len="sm"/>
            <a:tailEnd type="none" w="sm" len="sm"/>
          </a:ln>
        </p:spPr>
      </p:pic>
      <p:pic>
        <p:nvPicPr>
          <p:cNvPr id="313" name="Google Shape;313;p29"/>
          <p:cNvPicPr preferRelativeResize="0"/>
          <p:nvPr/>
        </p:nvPicPr>
        <p:blipFill rotWithShape="1">
          <a:blip r:embed="rId10">
            <a:alphaModFix/>
          </a:blip>
          <a:srcRect r="31346"/>
          <a:stretch/>
        </p:blipFill>
        <p:spPr>
          <a:xfrm>
            <a:off x="7293999" y="3347275"/>
            <a:ext cx="1849999" cy="1795975"/>
          </a:xfrm>
          <a:prstGeom prst="rect">
            <a:avLst/>
          </a:prstGeom>
          <a:noFill/>
          <a:ln w="19050" cap="flat" cmpd="sng">
            <a:solidFill>
              <a:schemeClr val="dk2"/>
            </a:solidFill>
            <a:prstDash val="solid"/>
            <a:round/>
            <a:headEnd type="none" w="sm" len="sm"/>
            <a:tailEnd type="none" w="sm" len="sm"/>
          </a:ln>
        </p:spPr>
      </p:pic>
      <p:pic>
        <p:nvPicPr>
          <p:cNvPr id="314" name="Google Shape;314;p29"/>
          <p:cNvPicPr preferRelativeResize="0"/>
          <p:nvPr/>
        </p:nvPicPr>
        <p:blipFill>
          <a:blip r:embed="rId11">
            <a:alphaModFix/>
          </a:blip>
          <a:stretch>
            <a:fillRect/>
          </a:stretch>
        </p:blipFill>
        <p:spPr>
          <a:xfrm>
            <a:off x="0" y="3348027"/>
            <a:ext cx="2690473" cy="1794490"/>
          </a:xfrm>
          <a:prstGeom prst="rect">
            <a:avLst/>
          </a:prstGeom>
          <a:noFill/>
          <a:ln w="19050" cap="flat" cmpd="sng">
            <a:solidFill>
              <a:schemeClr val="dk2"/>
            </a:solidFill>
            <a:prstDash val="solid"/>
            <a:round/>
            <a:headEnd type="none" w="sm" len="sm"/>
            <a:tailEnd type="none" w="sm" len="sm"/>
          </a:ln>
        </p:spPr>
      </p:pic>
      <p:sp>
        <p:nvSpPr>
          <p:cNvPr id="315" name="Google Shape;315;p29"/>
          <p:cNvSpPr/>
          <p:nvPr/>
        </p:nvSpPr>
        <p:spPr>
          <a:xfrm>
            <a:off x="2130350" y="2046675"/>
            <a:ext cx="4804200" cy="2743200"/>
          </a:xfrm>
          <a:prstGeom prst="rect">
            <a:avLst/>
          </a:prstGeom>
          <a:solidFill>
            <a:schemeClr val="lt1"/>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rgbClr val="222222"/>
                </a:solidFill>
                <a:highlight>
                  <a:schemeClr val="lt1"/>
                </a:highlight>
                <a:latin typeface="Montserrat"/>
                <a:ea typeface="Montserrat"/>
                <a:cs typeface="Montserrat"/>
                <a:sym typeface="Montserrat"/>
              </a:rPr>
              <a:t>[insert visualization of your space]</a:t>
            </a:r>
            <a:endParaRPr sz="20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4370325" y="631450"/>
            <a:ext cx="4377000" cy="740400"/>
          </a:xfrm>
          <a:prstGeom prst="rect">
            <a:avLst/>
          </a:prstGeom>
          <a:solidFill>
            <a:srgbClr val="FFD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527575" y="1995600"/>
            <a:ext cx="27927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Montserrat"/>
                <a:ea typeface="Montserrat"/>
                <a:cs typeface="Montserrat"/>
                <a:sym typeface="Montserrat"/>
              </a:rPr>
              <a:t>This living document is made for cultural collectives in </a:t>
            </a:r>
            <a:r>
              <a:rPr lang="en" sz="1500" b="1">
                <a:solidFill>
                  <a:srgbClr val="00CD5C"/>
                </a:solidFill>
                <a:latin typeface="Montserrat"/>
                <a:ea typeface="Montserrat"/>
                <a:cs typeface="Montserrat"/>
                <a:sym typeface="Montserrat"/>
              </a:rPr>
              <a:t>Southern and Eastern Europe</a:t>
            </a:r>
            <a:r>
              <a:rPr lang="en" sz="1500" b="1">
                <a:latin typeface="Montserrat"/>
                <a:ea typeface="Montserrat"/>
                <a:cs typeface="Montserrat"/>
                <a:sym typeface="Montserrat"/>
              </a:rPr>
              <a:t> that have an own independent space or aim to obtain an independent space for non-dominant culture. </a:t>
            </a:r>
            <a:endParaRPr sz="1500" b="1">
              <a:latin typeface="Montserrat"/>
              <a:ea typeface="Montserrat"/>
              <a:cs typeface="Montserrat"/>
              <a:sym typeface="Montserrat"/>
            </a:endParaRPr>
          </a:p>
          <a:p>
            <a:pPr marL="0" lvl="0" indent="0" algn="l" rtl="0">
              <a:spcBef>
                <a:spcPts val="0"/>
              </a:spcBef>
              <a:spcAft>
                <a:spcPts val="0"/>
              </a:spcAft>
              <a:buNone/>
            </a:pPr>
            <a:endParaRPr sz="1300" b="1">
              <a:latin typeface="Montserrat"/>
              <a:ea typeface="Montserrat"/>
              <a:cs typeface="Montserrat"/>
              <a:sym typeface="Montserrat"/>
            </a:endParaRPr>
          </a:p>
        </p:txBody>
      </p:sp>
      <p:sp>
        <p:nvSpPr>
          <p:cNvPr id="69" name="Google Shape;69;p14"/>
          <p:cNvSpPr txBox="1"/>
          <p:nvPr/>
        </p:nvSpPr>
        <p:spPr>
          <a:xfrm>
            <a:off x="474225" y="220150"/>
            <a:ext cx="3444000" cy="17361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800" b="1">
                <a:solidFill>
                  <a:srgbClr val="00CD5C"/>
                </a:solidFill>
                <a:latin typeface="Bebas Neue"/>
                <a:ea typeface="Bebas Neue"/>
                <a:cs typeface="Bebas Neue"/>
                <a:sym typeface="Bebas Neue"/>
              </a:rPr>
              <a:t>Purpose </a:t>
            </a:r>
            <a:r>
              <a:rPr lang="en" sz="4800" b="1">
                <a:solidFill>
                  <a:schemeClr val="dk1"/>
                </a:solidFill>
                <a:latin typeface="Bebas Neue"/>
                <a:ea typeface="Bebas Neue"/>
                <a:cs typeface="Bebas Neue"/>
                <a:sym typeface="Bebas Neue"/>
              </a:rPr>
              <a:t>of the NGOCS living document</a:t>
            </a:r>
            <a:endParaRPr sz="4800" b="1">
              <a:solidFill>
                <a:schemeClr val="dk1"/>
              </a:solidFill>
              <a:latin typeface="Bebas Neue"/>
              <a:ea typeface="Bebas Neue"/>
              <a:cs typeface="Bebas Neue"/>
              <a:sym typeface="Bebas Neue"/>
            </a:endParaRPr>
          </a:p>
        </p:txBody>
      </p:sp>
      <p:sp>
        <p:nvSpPr>
          <p:cNvPr id="70" name="Google Shape;70;p14"/>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71" name="Google Shape;71;p14"/>
          <p:cNvSpPr txBox="1"/>
          <p:nvPr/>
        </p:nvSpPr>
        <p:spPr>
          <a:xfrm>
            <a:off x="4258950" y="273725"/>
            <a:ext cx="44163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Space Grotesk"/>
                <a:ea typeface="Space Grotesk"/>
                <a:cs typeface="Space Grotesk"/>
                <a:sym typeface="Space Grotesk"/>
              </a:rPr>
              <a:t>The document exists of two parts</a:t>
            </a:r>
            <a:endParaRPr sz="1200" b="1">
              <a:solidFill>
                <a:schemeClr val="dk1"/>
              </a:solidFill>
              <a:latin typeface="Space Grotesk"/>
              <a:ea typeface="Space Grotesk"/>
              <a:cs typeface="Space Grotesk"/>
              <a:sym typeface="Space Grotesk"/>
            </a:endParaRPr>
          </a:p>
          <a:p>
            <a:pPr marL="0" lvl="0" indent="0" algn="l" rtl="0">
              <a:spcBef>
                <a:spcPts val="0"/>
              </a:spcBef>
              <a:spcAft>
                <a:spcPts val="0"/>
              </a:spcAft>
              <a:buNone/>
            </a:pPr>
            <a:endParaRPr sz="1200">
              <a:solidFill>
                <a:schemeClr val="dk1"/>
              </a:solidFill>
              <a:latin typeface="Space Grotesk"/>
              <a:ea typeface="Space Grotesk"/>
              <a:cs typeface="Space Grotesk"/>
              <a:sym typeface="Space Grotesk"/>
            </a:endParaRPr>
          </a:p>
          <a:p>
            <a:pPr marL="457200" lvl="0" indent="-304800" algn="l" rtl="0">
              <a:spcBef>
                <a:spcPts val="0"/>
              </a:spcBef>
              <a:spcAft>
                <a:spcPts val="0"/>
              </a:spcAft>
              <a:buClr>
                <a:schemeClr val="dk1"/>
              </a:buClr>
              <a:buSzPts val="1200"/>
              <a:buFont typeface="Space Grotesk"/>
              <a:buAutoNum type="arabicPeriod"/>
            </a:pPr>
            <a:r>
              <a:rPr lang="en" sz="1200" b="1">
                <a:solidFill>
                  <a:schemeClr val="dk1"/>
                </a:solidFill>
                <a:latin typeface="Space Grotesk"/>
                <a:ea typeface="Space Grotesk"/>
                <a:cs typeface="Space Grotesk"/>
                <a:sym typeface="Space Grotesk"/>
              </a:rPr>
              <a:t>The Next Generation of Cultural Spaces network</a:t>
            </a:r>
            <a:r>
              <a:rPr lang="en" sz="1200">
                <a:solidFill>
                  <a:schemeClr val="dk1"/>
                </a:solidFill>
                <a:latin typeface="Space Grotesk"/>
                <a:ea typeface="Space Grotesk"/>
                <a:cs typeface="Space Grotesk"/>
                <a:sym typeface="Space Grotesk"/>
              </a:rPr>
              <a:t> tells the narrative of the NGOCS project, who is part of it and what it aims to accomplish. </a:t>
            </a:r>
            <a:endParaRPr sz="1200">
              <a:solidFill>
                <a:schemeClr val="dk1"/>
              </a:solidFill>
              <a:latin typeface="Space Grotesk"/>
              <a:ea typeface="Space Grotesk"/>
              <a:cs typeface="Space Grotesk"/>
              <a:sym typeface="Space Grotesk"/>
            </a:endParaRPr>
          </a:p>
          <a:p>
            <a:pPr marL="457200" lvl="0" indent="0" algn="l" rtl="0">
              <a:spcBef>
                <a:spcPts val="0"/>
              </a:spcBef>
              <a:spcAft>
                <a:spcPts val="0"/>
              </a:spcAft>
              <a:buNone/>
            </a:pPr>
            <a:endParaRPr sz="1200">
              <a:solidFill>
                <a:schemeClr val="dk1"/>
              </a:solidFill>
              <a:latin typeface="Space Grotesk"/>
              <a:ea typeface="Space Grotesk"/>
              <a:cs typeface="Space Grotesk"/>
              <a:sym typeface="Space Grotesk"/>
            </a:endParaRPr>
          </a:p>
          <a:p>
            <a:pPr marL="457200" lvl="0" indent="-304800" algn="l" rtl="0">
              <a:spcBef>
                <a:spcPts val="0"/>
              </a:spcBef>
              <a:spcAft>
                <a:spcPts val="0"/>
              </a:spcAft>
              <a:buClr>
                <a:schemeClr val="dk1"/>
              </a:buClr>
              <a:buSzPts val="1200"/>
              <a:buFont typeface="Space Grotesk"/>
              <a:buAutoNum type="arabicPeriod"/>
            </a:pPr>
            <a:r>
              <a:rPr lang="en" sz="1200" b="1">
                <a:solidFill>
                  <a:schemeClr val="dk1"/>
                </a:solidFill>
                <a:latin typeface="Space Grotesk"/>
                <a:ea typeface="Space Grotesk"/>
                <a:cs typeface="Space Grotesk"/>
                <a:sym typeface="Space Grotesk"/>
              </a:rPr>
              <a:t>The Next Generation of Cultural Spaces in [insert your location]</a:t>
            </a:r>
            <a:r>
              <a:rPr lang="en" sz="1200">
                <a:solidFill>
                  <a:schemeClr val="dk1"/>
                </a:solidFill>
                <a:latin typeface="Space Grotesk"/>
                <a:ea typeface="Space Grotesk"/>
                <a:cs typeface="Space Grotesk"/>
                <a:sym typeface="Space Grotesk"/>
              </a:rPr>
              <a:t> provides an template that allows you to tell the story of your space or concept, framed within the narrative of the NGOCS project.</a:t>
            </a:r>
            <a:endParaRPr sz="1200">
              <a:solidFill>
                <a:schemeClr val="dk1"/>
              </a:solidFill>
              <a:latin typeface="Space Grotesk"/>
              <a:ea typeface="Space Grotesk"/>
              <a:cs typeface="Space Grotesk"/>
              <a:sym typeface="Space Grotesk"/>
            </a:endParaRPr>
          </a:p>
          <a:p>
            <a:pPr marL="0" lvl="0" indent="0" algn="l" rtl="0">
              <a:spcBef>
                <a:spcPts val="0"/>
              </a:spcBef>
              <a:spcAft>
                <a:spcPts val="0"/>
              </a:spcAft>
              <a:buNone/>
            </a:pPr>
            <a:endParaRPr sz="1200">
              <a:solidFill>
                <a:schemeClr val="dk1"/>
              </a:solidFill>
              <a:latin typeface="Space Grotesk"/>
              <a:ea typeface="Space Grotesk"/>
              <a:cs typeface="Space Grotesk"/>
              <a:sym typeface="Space Grotesk"/>
            </a:endParaRPr>
          </a:p>
          <a:p>
            <a:pPr marL="0" lvl="0" indent="0" algn="l" rtl="0">
              <a:spcBef>
                <a:spcPts val="0"/>
              </a:spcBef>
              <a:spcAft>
                <a:spcPts val="0"/>
              </a:spcAft>
              <a:buNone/>
            </a:pPr>
            <a:endParaRPr sz="1200">
              <a:solidFill>
                <a:schemeClr val="dk1"/>
              </a:solidFill>
              <a:latin typeface="Space Grotesk"/>
              <a:ea typeface="Space Grotesk"/>
              <a:cs typeface="Space Grotesk"/>
              <a:sym typeface="Space Grotesk"/>
            </a:endParaRPr>
          </a:p>
          <a:p>
            <a:pPr marL="0" lvl="0" indent="0" algn="l" rtl="0">
              <a:spcBef>
                <a:spcPts val="0"/>
              </a:spcBef>
              <a:spcAft>
                <a:spcPts val="0"/>
              </a:spcAft>
              <a:buNone/>
            </a:pPr>
            <a:r>
              <a:rPr lang="en" sz="1200">
                <a:solidFill>
                  <a:schemeClr val="dk1"/>
                </a:solidFill>
                <a:latin typeface="Space Grotesk"/>
                <a:ea typeface="Space Grotesk"/>
                <a:cs typeface="Space Grotesk"/>
                <a:sym typeface="Space Grotesk"/>
              </a:rPr>
              <a:t>We aim for you to modify this document to your needs. It can be used to present your space or concept to the outside world, especially to local administrators, property owners or potential funders.</a:t>
            </a:r>
            <a:endParaRPr sz="1200">
              <a:solidFill>
                <a:schemeClr val="dk1"/>
              </a:solidFill>
              <a:latin typeface="Space Grotesk"/>
              <a:ea typeface="Space Grotesk"/>
              <a:cs typeface="Space Grotesk"/>
              <a:sym typeface="Space Grotesk"/>
            </a:endParaRPr>
          </a:p>
          <a:p>
            <a:pPr marL="0" lvl="0" indent="0" algn="l" rtl="0">
              <a:spcBef>
                <a:spcPts val="0"/>
              </a:spcBef>
              <a:spcAft>
                <a:spcPts val="0"/>
              </a:spcAft>
              <a:buNone/>
            </a:pPr>
            <a:endParaRPr sz="1200">
              <a:solidFill>
                <a:schemeClr val="dk1"/>
              </a:solidFill>
              <a:latin typeface="Space Grotesk"/>
              <a:ea typeface="Space Grotesk"/>
              <a:cs typeface="Space Grotesk"/>
              <a:sym typeface="Space Grotesk"/>
            </a:endParaRPr>
          </a:p>
          <a:p>
            <a:pPr marL="0" lvl="0" indent="0" algn="l" rtl="0">
              <a:spcBef>
                <a:spcPts val="0"/>
              </a:spcBef>
              <a:spcAft>
                <a:spcPts val="0"/>
              </a:spcAft>
              <a:buNone/>
            </a:pPr>
            <a:r>
              <a:rPr lang="en" sz="1200">
                <a:solidFill>
                  <a:schemeClr val="dk1"/>
                </a:solidFill>
                <a:latin typeface="Space Grotesk"/>
                <a:ea typeface="Space Grotesk"/>
                <a:cs typeface="Space Grotesk"/>
                <a:sym typeface="Space Grotesk"/>
              </a:rPr>
              <a:t>As a living document, it is to be regularly edited, updated and expanded with new information and templates. The goal is to provide an increasingly effective tool that can strengthen existing spaces and support obtaining new spaces for independent non-dominant culture.</a:t>
            </a:r>
            <a:endParaRPr sz="1300"/>
          </a:p>
        </p:txBody>
      </p:sp>
      <p:sp>
        <p:nvSpPr>
          <p:cNvPr id="72" name="Google Shape;72;p14"/>
          <p:cNvSpPr/>
          <p:nvPr/>
        </p:nvSpPr>
        <p:spPr>
          <a:xfrm>
            <a:off x="4252400" y="2461925"/>
            <a:ext cx="4494900" cy="2060100"/>
          </a:xfrm>
          <a:prstGeom prst="rect">
            <a:avLst/>
          </a:prstGeom>
          <a:noFill/>
          <a:ln w="28575" cap="flat" cmpd="sng">
            <a:solidFill>
              <a:srgbClr val="00CD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70325" y="1411166"/>
            <a:ext cx="4377000" cy="832200"/>
          </a:xfrm>
          <a:prstGeom prst="rect">
            <a:avLst/>
          </a:prstGeom>
          <a:solidFill>
            <a:srgbClr val="FFAB40">
              <a:alpha val="19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59"/>
        </a:solidFill>
        <a:effectLst/>
      </p:bgPr>
    </p:bg>
    <p:spTree>
      <p:nvGrpSpPr>
        <p:cNvPr id="1" name="Shape 77"/>
        <p:cNvGrpSpPr/>
        <p:nvPr/>
      </p:nvGrpSpPr>
      <p:grpSpPr>
        <a:xfrm>
          <a:off x="0" y="0"/>
          <a:ext cx="0" cy="0"/>
          <a:chOff x="0" y="0"/>
          <a:chExt cx="0" cy="0"/>
        </a:xfrm>
      </p:grpSpPr>
      <p:sp>
        <p:nvSpPr>
          <p:cNvPr id="78" name="Google Shape;78;p15"/>
          <p:cNvSpPr txBox="1"/>
          <p:nvPr/>
        </p:nvSpPr>
        <p:spPr>
          <a:xfrm>
            <a:off x="2344499" y="1690600"/>
            <a:ext cx="4455000" cy="1200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6600" b="1">
                <a:latin typeface="Bebas Neue"/>
                <a:ea typeface="Bebas Neue"/>
                <a:cs typeface="Bebas Neue"/>
                <a:sym typeface="Bebas Neue"/>
              </a:rPr>
              <a:t>PART 1</a:t>
            </a:r>
            <a:endParaRPr sz="6600" b="1">
              <a:solidFill>
                <a:srgbClr val="000000"/>
              </a:solidFill>
              <a:latin typeface="Bebas Neue"/>
              <a:ea typeface="Bebas Neue"/>
              <a:cs typeface="Bebas Neue"/>
              <a:sym typeface="Bebas Neue"/>
            </a:endParaRPr>
          </a:p>
        </p:txBody>
      </p:sp>
      <p:sp>
        <p:nvSpPr>
          <p:cNvPr id="79" name="Google Shape;79;p15"/>
          <p:cNvSpPr txBox="1"/>
          <p:nvPr/>
        </p:nvSpPr>
        <p:spPr>
          <a:xfrm>
            <a:off x="2732850" y="2891200"/>
            <a:ext cx="36783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Montserrat Medium"/>
                <a:ea typeface="Montserrat Medium"/>
                <a:cs typeface="Montserrat Medium"/>
                <a:sym typeface="Montserrat Medium"/>
              </a:rPr>
              <a:t>The Next Generation of </a:t>
            </a:r>
            <a:endParaRPr sz="1900">
              <a:latin typeface="Montserrat Medium"/>
              <a:ea typeface="Montserrat Medium"/>
              <a:cs typeface="Montserrat Medium"/>
              <a:sym typeface="Montserrat Medium"/>
            </a:endParaRPr>
          </a:p>
          <a:p>
            <a:pPr marL="0" lvl="0" indent="0" algn="ctr" rtl="0">
              <a:spcBef>
                <a:spcPts val="0"/>
              </a:spcBef>
              <a:spcAft>
                <a:spcPts val="0"/>
              </a:spcAft>
              <a:buNone/>
            </a:pPr>
            <a:r>
              <a:rPr lang="en" sz="1900">
                <a:latin typeface="Montserrat Medium"/>
                <a:ea typeface="Montserrat Medium"/>
                <a:cs typeface="Montserrat Medium"/>
                <a:sym typeface="Montserrat Medium"/>
              </a:rPr>
              <a:t>Cultural Spaces network</a:t>
            </a:r>
            <a:endParaRPr sz="1900">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l="16383" r="25476"/>
          <a:stretch/>
        </p:blipFill>
        <p:spPr>
          <a:xfrm>
            <a:off x="3623375" y="13"/>
            <a:ext cx="5520625" cy="5143474"/>
          </a:xfrm>
          <a:prstGeom prst="rect">
            <a:avLst/>
          </a:prstGeom>
          <a:noFill/>
          <a:ln>
            <a:noFill/>
          </a:ln>
        </p:spPr>
      </p:pic>
      <p:sp>
        <p:nvSpPr>
          <p:cNvPr id="85" name="Google Shape;85;p16"/>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86" name="Google Shape;86;p16"/>
          <p:cNvPicPr preferRelativeResize="0"/>
          <p:nvPr/>
        </p:nvPicPr>
        <p:blipFill rotWithShape="1">
          <a:blip r:embed="rId4">
            <a:alphaModFix/>
          </a:blip>
          <a:srcRect l="-24669" t="20410" r="57976" b="-20410"/>
          <a:stretch/>
        </p:blipFill>
        <p:spPr>
          <a:xfrm>
            <a:off x="5713825" y="25"/>
            <a:ext cx="3430175" cy="5143475"/>
          </a:xfrm>
          <a:prstGeom prst="rect">
            <a:avLst/>
          </a:prstGeom>
          <a:noFill/>
          <a:ln>
            <a:noFill/>
          </a:ln>
        </p:spPr>
      </p:pic>
      <p:sp>
        <p:nvSpPr>
          <p:cNvPr id="87" name="Google Shape;87;p16"/>
          <p:cNvSpPr txBox="1"/>
          <p:nvPr/>
        </p:nvSpPr>
        <p:spPr>
          <a:xfrm>
            <a:off x="307775" y="358575"/>
            <a:ext cx="3119100" cy="389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latin typeface="Bebas Neue"/>
                <a:ea typeface="Bebas Neue"/>
                <a:cs typeface="Bebas Neue"/>
                <a:sym typeface="Bebas Neue"/>
              </a:rPr>
              <a:t>The Next Generation of Cultural Spaces is a </a:t>
            </a:r>
            <a:r>
              <a:rPr lang="en" sz="2000" b="1">
                <a:highlight>
                  <a:srgbClr val="00CD5C"/>
                </a:highlight>
                <a:latin typeface="Bebas Neue"/>
                <a:ea typeface="Bebas Neue"/>
                <a:cs typeface="Bebas Neue"/>
                <a:sym typeface="Bebas Neue"/>
              </a:rPr>
              <a:t>transnational alliance</a:t>
            </a:r>
            <a:endParaRPr sz="800" b="1">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endParaRPr sz="800" b="1">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r>
              <a:rPr lang="en" sz="2000">
                <a:solidFill>
                  <a:schemeClr val="dk1"/>
                </a:solidFill>
                <a:latin typeface="Bebas Neue"/>
                <a:ea typeface="Bebas Neue"/>
                <a:cs typeface="Bebas Neue"/>
                <a:sym typeface="Bebas Neue"/>
              </a:rPr>
              <a:t>that reimagines the use of </a:t>
            </a:r>
            <a:r>
              <a:rPr lang="en" sz="2000" b="1">
                <a:solidFill>
                  <a:schemeClr val="dk1"/>
                </a:solidFill>
                <a:highlight>
                  <a:srgbClr val="00CD5C"/>
                </a:highlight>
                <a:latin typeface="Bebas Neue"/>
                <a:ea typeface="Bebas Neue"/>
                <a:cs typeface="Bebas Neue"/>
                <a:sym typeface="Bebas Neue"/>
              </a:rPr>
              <a:t>historical spaces, </a:t>
            </a:r>
            <a:endParaRPr sz="2000" b="1">
              <a:solidFill>
                <a:schemeClr val="dk1"/>
              </a:solidFill>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endParaRPr sz="800" b="1">
              <a:solidFill>
                <a:schemeClr val="dk1"/>
              </a:solidFill>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r>
              <a:rPr lang="en" sz="2000">
                <a:solidFill>
                  <a:schemeClr val="dk1"/>
                </a:solidFill>
                <a:latin typeface="Bebas Neue"/>
                <a:ea typeface="Bebas Neue"/>
                <a:cs typeface="Bebas Neue"/>
                <a:sym typeface="Bebas Neue"/>
              </a:rPr>
              <a:t>reviving them through</a:t>
            </a:r>
            <a:r>
              <a:rPr lang="en" sz="2000" b="1">
                <a:solidFill>
                  <a:schemeClr val="dk1"/>
                </a:solidFill>
                <a:latin typeface="Bebas Neue"/>
                <a:ea typeface="Bebas Neue"/>
                <a:cs typeface="Bebas Neue"/>
                <a:sym typeface="Bebas Neue"/>
              </a:rPr>
              <a:t> </a:t>
            </a:r>
            <a:r>
              <a:rPr lang="en" sz="2000" b="1">
                <a:solidFill>
                  <a:schemeClr val="dk1"/>
                </a:solidFill>
                <a:highlight>
                  <a:srgbClr val="00CD5C"/>
                </a:highlight>
                <a:latin typeface="Bebas Neue"/>
                <a:ea typeface="Bebas Neue"/>
                <a:cs typeface="Bebas Neue"/>
                <a:sym typeface="Bebas Neue"/>
              </a:rPr>
              <a:t>cultural activities</a:t>
            </a:r>
            <a:r>
              <a:rPr lang="en" sz="2000" b="1">
                <a:solidFill>
                  <a:schemeClr val="dk1"/>
                </a:solidFill>
                <a:latin typeface="Bebas Neue"/>
                <a:ea typeface="Bebas Neue"/>
                <a:cs typeface="Bebas Neue"/>
                <a:sym typeface="Bebas Neue"/>
              </a:rPr>
              <a:t> </a:t>
            </a:r>
            <a:r>
              <a:rPr lang="en" sz="2000">
                <a:solidFill>
                  <a:schemeClr val="dk1"/>
                </a:solidFill>
                <a:latin typeface="Bebas Neue"/>
                <a:ea typeface="Bebas Neue"/>
                <a:cs typeface="Bebas Neue"/>
                <a:sym typeface="Bebas Neue"/>
              </a:rPr>
              <a:t>to create</a:t>
            </a:r>
            <a:r>
              <a:rPr lang="en" sz="2000" b="1">
                <a:solidFill>
                  <a:schemeClr val="dk1"/>
                </a:solidFill>
                <a:highlight>
                  <a:srgbClr val="00CD5C"/>
                </a:highlight>
                <a:latin typeface="Bebas Neue"/>
                <a:ea typeface="Bebas Neue"/>
                <a:cs typeface="Bebas Neue"/>
                <a:sym typeface="Bebas Neue"/>
              </a:rPr>
              <a:t> safe spaces</a:t>
            </a:r>
            <a:endParaRPr sz="2000" b="1">
              <a:solidFill>
                <a:schemeClr val="dk1"/>
              </a:solidFill>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endParaRPr sz="800" b="1">
              <a:solidFill>
                <a:schemeClr val="dk1"/>
              </a:solidFill>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r>
              <a:rPr lang="en" sz="2000">
                <a:solidFill>
                  <a:schemeClr val="dk1"/>
                </a:solidFill>
                <a:latin typeface="Bebas Neue"/>
                <a:ea typeface="Bebas Neue"/>
                <a:cs typeface="Bebas Neue"/>
                <a:sym typeface="Bebas Neue"/>
              </a:rPr>
              <a:t>for </a:t>
            </a:r>
            <a:r>
              <a:rPr lang="en" sz="2000" b="1">
                <a:solidFill>
                  <a:schemeClr val="dk1"/>
                </a:solidFill>
                <a:highlight>
                  <a:srgbClr val="00CD5C"/>
                </a:highlight>
                <a:latin typeface="Bebas Neue"/>
                <a:ea typeface="Bebas Neue"/>
                <a:cs typeface="Bebas Neue"/>
                <a:sym typeface="Bebas Neue"/>
              </a:rPr>
              <a:t>non-dominant culture and marginalised groups</a:t>
            </a:r>
            <a:endParaRPr sz="2000" b="1">
              <a:solidFill>
                <a:schemeClr val="dk1"/>
              </a:solidFill>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None/>
            </a:pPr>
            <a:endParaRPr sz="800" b="1">
              <a:solidFill>
                <a:schemeClr val="dk1"/>
              </a:solidFill>
              <a:highlight>
                <a:srgbClr val="00CD5C"/>
              </a:highlight>
              <a:latin typeface="Bebas Neue"/>
              <a:ea typeface="Bebas Neue"/>
              <a:cs typeface="Bebas Neue"/>
              <a:sym typeface="Bebas Neue"/>
            </a:endParaRPr>
          </a:p>
          <a:p>
            <a:pPr marL="0" lvl="0" indent="0" algn="l" rtl="0">
              <a:lnSpc>
                <a:spcPct val="115000"/>
              </a:lnSpc>
              <a:spcBef>
                <a:spcPts val="0"/>
              </a:spcBef>
              <a:spcAft>
                <a:spcPts val="0"/>
              </a:spcAft>
              <a:buClr>
                <a:schemeClr val="dk1"/>
              </a:buClr>
              <a:buSzPts val="1100"/>
              <a:buFont typeface="Arial"/>
              <a:buNone/>
            </a:pPr>
            <a:r>
              <a:rPr lang="en" sz="2000">
                <a:solidFill>
                  <a:schemeClr val="dk1"/>
                </a:solidFill>
                <a:latin typeface="Bebas Neue"/>
                <a:ea typeface="Bebas Neue"/>
                <a:cs typeface="Bebas Neue"/>
                <a:sym typeface="Bebas Neue"/>
              </a:rPr>
              <a:t>in</a:t>
            </a:r>
            <a:r>
              <a:rPr lang="en" sz="2000" b="1">
                <a:solidFill>
                  <a:schemeClr val="dk1"/>
                </a:solidFill>
                <a:latin typeface="Bebas Neue"/>
                <a:ea typeface="Bebas Neue"/>
                <a:cs typeface="Bebas Neue"/>
                <a:sym typeface="Bebas Neue"/>
              </a:rPr>
              <a:t> </a:t>
            </a:r>
            <a:r>
              <a:rPr lang="en" sz="2000" b="1">
                <a:solidFill>
                  <a:schemeClr val="dk1"/>
                </a:solidFill>
                <a:highlight>
                  <a:srgbClr val="00CD5C"/>
                </a:highlight>
                <a:latin typeface="Bebas Neue"/>
                <a:ea typeface="Bebas Neue"/>
                <a:cs typeface="Bebas Neue"/>
                <a:sym typeface="Bebas Neue"/>
              </a:rPr>
              <a:t>Eastern &amp; Southern Europe. </a:t>
            </a:r>
            <a:endParaRPr sz="2000" b="1">
              <a:solidFill>
                <a:schemeClr val="dk1"/>
              </a:solidFill>
              <a:highlight>
                <a:srgbClr val="00CD5C"/>
              </a:highlight>
              <a:latin typeface="Bebas Neue"/>
              <a:ea typeface="Bebas Neue"/>
              <a:cs typeface="Bebas Neue"/>
              <a:sym typeface="Bebas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5864875" y="-150"/>
            <a:ext cx="3279300" cy="5143500"/>
          </a:xfrm>
          <a:prstGeom prst="rect">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p:nvPr/>
        </p:nvSpPr>
        <p:spPr>
          <a:xfrm>
            <a:off x="421500" y="1588250"/>
            <a:ext cx="2173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The Next Generation of Cultural Spaces is a transnational alliance set up by</a:t>
            </a:r>
            <a:endParaRPr sz="1200">
              <a:latin typeface="Montserrat"/>
              <a:ea typeface="Montserrat"/>
              <a:cs typeface="Montserrat"/>
              <a:sym typeface="Montserrat"/>
            </a:endParaRPr>
          </a:p>
        </p:txBody>
      </p:sp>
      <p:sp>
        <p:nvSpPr>
          <p:cNvPr id="94" name="Google Shape;94;p17"/>
          <p:cNvSpPr txBox="1"/>
          <p:nvPr/>
        </p:nvSpPr>
        <p:spPr>
          <a:xfrm>
            <a:off x="6214800" y="680975"/>
            <a:ext cx="2414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latin typeface="Montserrat"/>
                <a:ea typeface="Montserrat"/>
                <a:cs typeface="Montserrat"/>
                <a:sym typeface="Montserrat"/>
              </a:rPr>
              <a:t>Who are the members of the network?</a:t>
            </a:r>
            <a:endParaRPr sz="2000" b="1">
              <a:latin typeface="Montserrat"/>
              <a:ea typeface="Montserrat"/>
              <a:cs typeface="Montserrat"/>
              <a:sym typeface="Montserrat"/>
            </a:endParaRPr>
          </a:p>
        </p:txBody>
      </p:sp>
      <p:sp>
        <p:nvSpPr>
          <p:cNvPr id="95" name="Google Shape;95;p17"/>
          <p:cNvSpPr txBox="1"/>
          <p:nvPr/>
        </p:nvSpPr>
        <p:spPr>
          <a:xfrm>
            <a:off x="421500" y="3862475"/>
            <a:ext cx="166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The network exists of</a:t>
            </a:r>
            <a:endParaRPr b="1">
              <a:latin typeface="Montserrat"/>
              <a:ea typeface="Montserrat"/>
              <a:cs typeface="Montserrat"/>
              <a:sym typeface="Montserrat"/>
            </a:endParaRPr>
          </a:p>
        </p:txBody>
      </p:sp>
      <p:sp>
        <p:nvSpPr>
          <p:cNvPr id="96" name="Google Shape;96;p17"/>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97" name="Google Shape;97;p17"/>
          <p:cNvSpPr txBox="1"/>
          <p:nvPr/>
        </p:nvSpPr>
        <p:spPr>
          <a:xfrm>
            <a:off x="369400" y="293150"/>
            <a:ext cx="4865400" cy="1046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chemeClr val="dk1"/>
                </a:solidFill>
                <a:latin typeface="Bebas Neue"/>
                <a:ea typeface="Bebas Neue"/>
                <a:cs typeface="Bebas Neue"/>
                <a:sym typeface="Bebas Neue"/>
              </a:rPr>
              <a:t>The Next Generation of </a:t>
            </a:r>
            <a:r>
              <a:rPr lang="en" sz="4000" b="1">
                <a:solidFill>
                  <a:srgbClr val="00CD5C"/>
                </a:solidFill>
                <a:latin typeface="Bebas Neue"/>
                <a:ea typeface="Bebas Neue"/>
                <a:cs typeface="Bebas Neue"/>
                <a:sym typeface="Bebas Neue"/>
              </a:rPr>
              <a:t>Cultural Spaces network</a:t>
            </a:r>
            <a:endParaRPr sz="4000" b="1">
              <a:solidFill>
                <a:srgbClr val="00CD5C"/>
              </a:solidFill>
              <a:latin typeface="Bebas Neue"/>
              <a:ea typeface="Bebas Neue"/>
              <a:cs typeface="Bebas Neue"/>
              <a:sym typeface="Bebas Neue"/>
            </a:endParaRPr>
          </a:p>
        </p:txBody>
      </p:sp>
      <p:pic>
        <p:nvPicPr>
          <p:cNvPr id="98" name="Google Shape;98;p17"/>
          <p:cNvPicPr preferRelativeResize="0"/>
          <p:nvPr/>
        </p:nvPicPr>
        <p:blipFill>
          <a:blip r:embed="rId3">
            <a:alphaModFix/>
          </a:blip>
          <a:stretch>
            <a:fillRect/>
          </a:stretch>
        </p:blipFill>
        <p:spPr>
          <a:xfrm>
            <a:off x="2786400" y="1816842"/>
            <a:ext cx="329637" cy="548405"/>
          </a:xfrm>
          <a:prstGeom prst="rect">
            <a:avLst/>
          </a:prstGeom>
          <a:noFill/>
          <a:ln>
            <a:noFill/>
          </a:ln>
        </p:spPr>
      </p:pic>
      <p:pic>
        <p:nvPicPr>
          <p:cNvPr id="99" name="Google Shape;99;p17"/>
          <p:cNvPicPr preferRelativeResize="0"/>
          <p:nvPr/>
        </p:nvPicPr>
        <p:blipFill>
          <a:blip r:embed="rId4">
            <a:alphaModFix/>
          </a:blip>
          <a:stretch>
            <a:fillRect/>
          </a:stretch>
        </p:blipFill>
        <p:spPr>
          <a:xfrm>
            <a:off x="3438868" y="2145400"/>
            <a:ext cx="548420" cy="548400"/>
          </a:xfrm>
          <a:prstGeom prst="rect">
            <a:avLst/>
          </a:prstGeom>
          <a:noFill/>
          <a:ln>
            <a:noFill/>
          </a:ln>
        </p:spPr>
      </p:pic>
      <p:pic>
        <p:nvPicPr>
          <p:cNvPr id="100" name="Google Shape;100;p17"/>
          <p:cNvPicPr preferRelativeResize="0"/>
          <p:nvPr/>
        </p:nvPicPr>
        <p:blipFill>
          <a:blip r:embed="rId5">
            <a:alphaModFix/>
          </a:blip>
          <a:stretch>
            <a:fillRect/>
          </a:stretch>
        </p:blipFill>
        <p:spPr>
          <a:xfrm>
            <a:off x="4432129" y="2176424"/>
            <a:ext cx="486347" cy="486347"/>
          </a:xfrm>
          <a:prstGeom prst="rect">
            <a:avLst/>
          </a:prstGeom>
          <a:noFill/>
          <a:ln>
            <a:noFill/>
          </a:ln>
        </p:spPr>
      </p:pic>
      <p:pic>
        <p:nvPicPr>
          <p:cNvPr id="101" name="Google Shape;101;p17"/>
          <p:cNvPicPr preferRelativeResize="0"/>
          <p:nvPr/>
        </p:nvPicPr>
        <p:blipFill rotWithShape="1">
          <a:blip r:embed="rId6">
            <a:alphaModFix/>
          </a:blip>
          <a:srcRect l="7432" t="17177" r="5231" b="21910"/>
          <a:stretch/>
        </p:blipFill>
        <p:spPr>
          <a:xfrm>
            <a:off x="4152352" y="1631811"/>
            <a:ext cx="1053732" cy="384687"/>
          </a:xfrm>
          <a:prstGeom prst="rect">
            <a:avLst/>
          </a:prstGeom>
          <a:noFill/>
          <a:ln>
            <a:noFill/>
          </a:ln>
        </p:spPr>
      </p:pic>
      <p:pic>
        <p:nvPicPr>
          <p:cNvPr id="102" name="Google Shape;102;p17"/>
          <p:cNvPicPr preferRelativeResize="0"/>
          <p:nvPr/>
        </p:nvPicPr>
        <p:blipFill>
          <a:blip r:embed="rId7">
            <a:alphaModFix/>
          </a:blip>
          <a:stretch>
            <a:fillRect/>
          </a:stretch>
        </p:blipFill>
        <p:spPr>
          <a:xfrm>
            <a:off x="3430351" y="1691173"/>
            <a:ext cx="633370" cy="265964"/>
          </a:xfrm>
          <a:prstGeom prst="rect">
            <a:avLst/>
          </a:prstGeom>
          <a:noFill/>
          <a:ln>
            <a:noFill/>
          </a:ln>
        </p:spPr>
      </p:pic>
      <p:sp>
        <p:nvSpPr>
          <p:cNvPr id="103" name="Google Shape;103;p17"/>
          <p:cNvSpPr txBox="1"/>
          <p:nvPr/>
        </p:nvSpPr>
        <p:spPr>
          <a:xfrm>
            <a:off x="1219550" y="3046036"/>
            <a:ext cx="293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It is supported by</a:t>
            </a:r>
            <a:endParaRPr sz="1200">
              <a:latin typeface="Montserrat"/>
              <a:ea typeface="Montserrat"/>
              <a:cs typeface="Montserrat"/>
              <a:sym typeface="Montserrat"/>
            </a:endParaRPr>
          </a:p>
        </p:txBody>
      </p:sp>
      <p:pic>
        <p:nvPicPr>
          <p:cNvPr id="104" name="Google Shape;104;p17"/>
          <p:cNvPicPr preferRelativeResize="0"/>
          <p:nvPr/>
        </p:nvPicPr>
        <p:blipFill>
          <a:blip r:embed="rId8">
            <a:alphaModFix/>
          </a:blip>
          <a:stretch>
            <a:fillRect/>
          </a:stretch>
        </p:blipFill>
        <p:spPr>
          <a:xfrm>
            <a:off x="3038701" y="2976099"/>
            <a:ext cx="785800" cy="488012"/>
          </a:xfrm>
          <a:prstGeom prst="rect">
            <a:avLst/>
          </a:prstGeom>
          <a:noFill/>
          <a:ln>
            <a:noFill/>
          </a:ln>
        </p:spPr>
      </p:pic>
      <p:grpSp>
        <p:nvGrpSpPr>
          <p:cNvPr id="105" name="Google Shape;105;p17"/>
          <p:cNvGrpSpPr/>
          <p:nvPr/>
        </p:nvGrpSpPr>
        <p:grpSpPr>
          <a:xfrm>
            <a:off x="2027563" y="3699425"/>
            <a:ext cx="1274150" cy="871950"/>
            <a:chOff x="6252525" y="335850"/>
            <a:chExt cx="1274150" cy="871950"/>
          </a:xfrm>
        </p:grpSpPr>
        <p:sp>
          <p:nvSpPr>
            <p:cNvPr id="106" name="Google Shape;106;p17"/>
            <p:cNvSpPr txBox="1"/>
            <p:nvPr/>
          </p:nvSpPr>
          <p:spPr>
            <a:xfrm>
              <a:off x="6252525" y="335850"/>
              <a:ext cx="1020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00CD5C"/>
                  </a:solidFill>
                  <a:latin typeface="Bebas Neue"/>
                  <a:ea typeface="Bebas Neue"/>
                  <a:cs typeface="Bebas Neue"/>
                  <a:sym typeface="Bebas Neue"/>
                </a:rPr>
                <a:t>100+</a:t>
              </a:r>
              <a:endParaRPr sz="3600" b="1">
                <a:solidFill>
                  <a:srgbClr val="00CD5C"/>
                </a:solidFill>
                <a:latin typeface="Bebas Neue"/>
                <a:ea typeface="Bebas Neue"/>
                <a:cs typeface="Bebas Neue"/>
                <a:sym typeface="Bebas Neue"/>
              </a:endParaRPr>
            </a:p>
          </p:txBody>
        </p:sp>
        <p:sp>
          <p:nvSpPr>
            <p:cNvPr id="107" name="Google Shape;107;p17"/>
            <p:cNvSpPr txBox="1"/>
            <p:nvPr/>
          </p:nvSpPr>
          <p:spPr>
            <a:xfrm>
              <a:off x="6309275" y="807600"/>
              <a:ext cx="1217400" cy="400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members</a:t>
              </a:r>
              <a:endParaRPr sz="1200">
                <a:latin typeface="Montserrat SemiBold"/>
                <a:ea typeface="Montserrat SemiBold"/>
                <a:cs typeface="Montserrat SemiBold"/>
                <a:sym typeface="Montserrat SemiBold"/>
              </a:endParaRPr>
            </a:p>
          </p:txBody>
        </p:sp>
      </p:grpSp>
      <p:grpSp>
        <p:nvGrpSpPr>
          <p:cNvPr id="108" name="Google Shape;108;p17"/>
          <p:cNvGrpSpPr/>
          <p:nvPr/>
        </p:nvGrpSpPr>
        <p:grpSpPr>
          <a:xfrm>
            <a:off x="3186497" y="3696239"/>
            <a:ext cx="1217400" cy="871950"/>
            <a:chOff x="6246179" y="335850"/>
            <a:chExt cx="1217400" cy="871950"/>
          </a:xfrm>
        </p:grpSpPr>
        <p:sp>
          <p:nvSpPr>
            <p:cNvPr id="109" name="Google Shape;109;p17"/>
            <p:cNvSpPr txBox="1"/>
            <p:nvPr/>
          </p:nvSpPr>
          <p:spPr>
            <a:xfrm>
              <a:off x="6252525" y="335850"/>
              <a:ext cx="1020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00CD5C"/>
                  </a:solidFill>
                  <a:latin typeface="Bebas Neue"/>
                  <a:ea typeface="Bebas Neue"/>
                  <a:cs typeface="Bebas Neue"/>
                  <a:sym typeface="Bebas Neue"/>
                </a:rPr>
                <a:t>5</a:t>
              </a:r>
              <a:endParaRPr sz="3600" b="1">
                <a:solidFill>
                  <a:srgbClr val="00CD5C"/>
                </a:solidFill>
                <a:latin typeface="Bebas Neue"/>
                <a:ea typeface="Bebas Neue"/>
                <a:cs typeface="Bebas Neue"/>
                <a:sym typeface="Bebas Neue"/>
              </a:endParaRPr>
            </a:p>
          </p:txBody>
        </p:sp>
        <p:sp>
          <p:nvSpPr>
            <p:cNvPr id="110" name="Google Shape;110;p17"/>
            <p:cNvSpPr txBox="1"/>
            <p:nvPr/>
          </p:nvSpPr>
          <p:spPr>
            <a:xfrm>
              <a:off x="6246179" y="807600"/>
              <a:ext cx="1217400" cy="400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continents</a:t>
              </a:r>
              <a:endParaRPr sz="1200">
                <a:latin typeface="Montserrat SemiBold"/>
                <a:ea typeface="Montserrat SemiBold"/>
                <a:cs typeface="Montserrat SemiBold"/>
                <a:sym typeface="Montserrat SemiBold"/>
              </a:endParaRPr>
            </a:p>
          </p:txBody>
        </p:sp>
      </p:grpSp>
      <p:grpSp>
        <p:nvGrpSpPr>
          <p:cNvPr id="111" name="Google Shape;111;p17"/>
          <p:cNvGrpSpPr/>
          <p:nvPr/>
        </p:nvGrpSpPr>
        <p:grpSpPr>
          <a:xfrm>
            <a:off x="4388279" y="3699425"/>
            <a:ext cx="1217400" cy="871950"/>
            <a:chOff x="6246179" y="335850"/>
            <a:chExt cx="1217400" cy="871950"/>
          </a:xfrm>
        </p:grpSpPr>
        <p:sp>
          <p:nvSpPr>
            <p:cNvPr id="112" name="Google Shape;112;p17"/>
            <p:cNvSpPr txBox="1"/>
            <p:nvPr/>
          </p:nvSpPr>
          <p:spPr>
            <a:xfrm>
              <a:off x="6252525" y="335850"/>
              <a:ext cx="1020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00CD5C"/>
                  </a:solidFill>
                  <a:latin typeface="Bebas Neue"/>
                  <a:ea typeface="Bebas Neue"/>
                  <a:cs typeface="Bebas Neue"/>
                  <a:sym typeface="Bebas Neue"/>
                </a:rPr>
                <a:t>29</a:t>
              </a:r>
              <a:endParaRPr sz="3600" b="1">
                <a:solidFill>
                  <a:srgbClr val="00CD5C"/>
                </a:solidFill>
                <a:latin typeface="Bebas Neue"/>
                <a:ea typeface="Bebas Neue"/>
                <a:cs typeface="Bebas Neue"/>
                <a:sym typeface="Bebas Neue"/>
              </a:endParaRPr>
            </a:p>
          </p:txBody>
        </p:sp>
        <p:sp>
          <p:nvSpPr>
            <p:cNvPr id="113" name="Google Shape;113;p17"/>
            <p:cNvSpPr txBox="1"/>
            <p:nvPr/>
          </p:nvSpPr>
          <p:spPr>
            <a:xfrm>
              <a:off x="6246179" y="807600"/>
              <a:ext cx="1217400" cy="400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countries</a:t>
              </a:r>
              <a:endParaRPr sz="1200">
                <a:latin typeface="Montserrat SemiBold"/>
                <a:ea typeface="Montserrat SemiBold"/>
                <a:cs typeface="Montserrat SemiBold"/>
                <a:sym typeface="Montserrat SemiBold"/>
              </a:endParaRPr>
            </a:p>
          </p:txBody>
        </p:sp>
      </p:grpSp>
      <p:cxnSp>
        <p:nvCxnSpPr>
          <p:cNvPr id="114" name="Google Shape;114;p17"/>
          <p:cNvCxnSpPr/>
          <p:nvPr/>
        </p:nvCxnSpPr>
        <p:spPr>
          <a:xfrm>
            <a:off x="511075" y="3678225"/>
            <a:ext cx="4927200" cy="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17"/>
          <p:cNvCxnSpPr/>
          <p:nvPr/>
        </p:nvCxnSpPr>
        <p:spPr>
          <a:xfrm>
            <a:off x="511075" y="2821575"/>
            <a:ext cx="4927200" cy="0"/>
          </a:xfrm>
          <a:prstGeom prst="straightConnector1">
            <a:avLst/>
          </a:prstGeom>
          <a:noFill/>
          <a:ln w="9525" cap="flat" cmpd="sng">
            <a:solidFill>
              <a:schemeClr val="dk1"/>
            </a:solidFill>
            <a:prstDash val="solid"/>
            <a:round/>
            <a:headEnd type="none" w="med" len="med"/>
            <a:tailEnd type="none" w="med" len="med"/>
          </a:ln>
        </p:spPr>
      </p:cxnSp>
      <p:sp>
        <p:nvSpPr>
          <p:cNvPr id="116" name="Google Shape;116;p17"/>
          <p:cNvSpPr txBox="1"/>
          <p:nvPr/>
        </p:nvSpPr>
        <p:spPr>
          <a:xfrm>
            <a:off x="6153175" y="2090050"/>
            <a:ext cx="2702700" cy="2382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Independent cultural collectives and spaces</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Cultural institutes </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NGOs </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Academics </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Politicians and administrators </a:t>
            </a:r>
            <a:endParaRPr b="1">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Property owners</a:t>
            </a:r>
            <a:endParaRPr b="1">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p:nvPr/>
        </p:nvSpPr>
        <p:spPr>
          <a:xfrm>
            <a:off x="6211500" y="2410250"/>
            <a:ext cx="233400" cy="110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6000" b="1">
                <a:solidFill>
                  <a:srgbClr val="FFD159"/>
                </a:solidFill>
                <a:latin typeface="Montserrat"/>
                <a:ea typeface="Montserrat"/>
                <a:cs typeface="Montserrat"/>
                <a:sym typeface="Montserrat"/>
              </a:rPr>
              <a:t>3</a:t>
            </a:r>
            <a:endParaRPr sz="6000">
              <a:solidFill>
                <a:srgbClr val="FFD159"/>
              </a:solidFill>
              <a:latin typeface="Montserrat"/>
              <a:ea typeface="Montserrat"/>
              <a:cs typeface="Montserrat"/>
              <a:sym typeface="Montserrat"/>
            </a:endParaRPr>
          </a:p>
        </p:txBody>
      </p:sp>
      <p:sp>
        <p:nvSpPr>
          <p:cNvPr id="122" name="Google Shape;122;p18"/>
          <p:cNvSpPr txBox="1"/>
          <p:nvPr/>
        </p:nvSpPr>
        <p:spPr>
          <a:xfrm>
            <a:off x="3605450" y="2410250"/>
            <a:ext cx="233400" cy="110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6000" b="1">
                <a:solidFill>
                  <a:srgbClr val="FFD159"/>
                </a:solidFill>
                <a:latin typeface="Montserrat"/>
                <a:ea typeface="Montserrat"/>
                <a:cs typeface="Montserrat"/>
                <a:sym typeface="Montserrat"/>
              </a:rPr>
              <a:t>2</a:t>
            </a:r>
            <a:endParaRPr sz="6000">
              <a:solidFill>
                <a:srgbClr val="FFD159"/>
              </a:solidFill>
              <a:latin typeface="Montserrat"/>
              <a:ea typeface="Montserrat"/>
              <a:cs typeface="Montserrat"/>
              <a:sym typeface="Montserrat"/>
            </a:endParaRPr>
          </a:p>
        </p:txBody>
      </p:sp>
      <p:sp>
        <p:nvSpPr>
          <p:cNvPr id="123" name="Google Shape;123;p18"/>
          <p:cNvSpPr txBox="1"/>
          <p:nvPr/>
        </p:nvSpPr>
        <p:spPr>
          <a:xfrm>
            <a:off x="303850" y="2410250"/>
            <a:ext cx="233400" cy="110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6000" b="1">
                <a:solidFill>
                  <a:srgbClr val="FFD159"/>
                </a:solidFill>
                <a:latin typeface="Montserrat"/>
                <a:ea typeface="Montserrat"/>
                <a:cs typeface="Montserrat"/>
                <a:sym typeface="Montserrat"/>
              </a:rPr>
              <a:t>1</a:t>
            </a:r>
            <a:endParaRPr sz="6000">
              <a:solidFill>
                <a:srgbClr val="FFD159"/>
              </a:solidFill>
              <a:latin typeface="Montserrat"/>
              <a:ea typeface="Montserrat"/>
              <a:cs typeface="Montserrat"/>
              <a:sym typeface="Montserrat"/>
            </a:endParaRPr>
          </a:p>
        </p:txBody>
      </p:sp>
      <p:sp>
        <p:nvSpPr>
          <p:cNvPr id="124" name="Google Shape;124;p18"/>
          <p:cNvSpPr txBox="1"/>
          <p:nvPr/>
        </p:nvSpPr>
        <p:spPr>
          <a:xfrm>
            <a:off x="369400" y="1541175"/>
            <a:ext cx="35121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b="1">
                <a:solidFill>
                  <a:schemeClr val="dk1"/>
                </a:solidFill>
                <a:latin typeface="Montserrat"/>
                <a:ea typeface="Montserrat"/>
                <a:cs typeface="Montserrat"/>
                <a:sym typeface="Montserrat"/>
              </a:rPr>
              <a:t>The Next Generation of Cultural Spaces has 3 aims</a:t>
            </a:r>
            <a:endParaRPr>
              <a:latin typeface="Montserrat"/>
              <a:ea typeface="Montserrat"/>
              <a:cs typeface="Montserrat"/>
              <a:sym typeface="Montserrat"/>
            </a:endParaRPr>
          </a:p>
        </p:txBody>
      </p:sp>
      <p:sp>
        <p:nvSpPr>
          <p:cNvPr id="125" name="Google Shape;125;p18"/>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26" name="Google Shape;126;p18"/>
          <p:cNvSpPr txBox="1"/>
          <p:nvPr/>
        </p:nvSpPr>
        <p:spPr>
          <a:xfrm>
            <a:off x="369400" y="293150"/>
            <a:ext cx="5678400" cy="1046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rgbClr val="00CD5C"/>
                </a:solidFill>
                <a:latin typeface="Bebas Neue"/>
                <a:ea typeface="Bebas Neue"/>
                <a:cs typeface="Bebas Neue"/>
                <a:sym typeface="Bebas Neue"/>
              </a:rPr>
              <a:t>Aims</a:t>
            </a:r>
            <a:r>
              <a:rPr lang="en" sz="4000" b="1">
                <a:solidFill>
                  <a:schemeClr val="dk1"/>
                </a:solidFill>
                <a:latin typeface="Bebas Neue"/>
                <a:ea typeface="Bebas Neue"/>
                <a:cs typeface="Bebas Neue"/>
                <a:sym typeface="Bebas Neue"/>
              </a:rPr>
              <a:t> of the Next Generation of Cultural Spaces</a:t>
            </a:r>
            <a:endParaRPr sz="4000" b="1">
              <a:solidFill>
                <a:schemeClr val="dk1"/>
              </a:solidFill>
              <a:latin typeface="Bebas Neue"/>
              <a:ea typeface="Bebas Neue"/>
              <a:cs typeface="Bebas Neue"/>
              <a:sym typeface="Bebas Neue"/>
            </a:endParaRPr>
          </a:p>
        </p:txBody>
      </p:sp>
      <p:sp>
        <p:nvSpPr>
          <p:cNvPr id="127" name="Google Shape;127;p18"/>
          <p:cNvSpPr txBox="1"/>
          <p:nvPr/>
        </p:nvSpPr>
        <p:spPr>
          <a:xfrm>
            <a:off x="369400" y="2761850"/>
            <a:ext cx="3028200" cy="176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300">
                <a:solidFill>
                  <a:schemeClr val="dk1"/>
                </a:solidFill>
                <a:latin typeface="Montserrat"/>
                <a:ea typeface="Montserrat"/>
                <a:cs typeface="Montserrat"/>
                <a:sym typeface="Montserrat"/>
              </a:rPr>
              <a:t>Bring together a translocal network of Southern &amp; Eastern European initiatives and spaces for non-dominant culture, changemakers, advocates, academics, institutions and local governments</a:t>
            </a:r>
            <a:endParaRPr sz="1300">
              <a:solidFill>
                <a:schemeClr val="dk1"/>
              </a:solidFill>
              <a:latin typeface="Montserrat"/>
              <a:ea typeface="Montserrat"/>
              <a:cs typeface="Montserrat"/>
              <a:sym typeface="Montserrat"/>
            </a:endParaRPr>
          </a:p>
        </p:txBody>
      </p:sp>
      <p:sp>
        <p:nvSpPr>
          <p:cNvPr id="128" name="Google Shape;128;p18"/>
          <p:cNvSpPr txBox="1"/>
          <p:nvPr/>
        </p:nvSpPr>
        <p:spPr>
          <a:xfrm>
            <a:off x="3605438" y="2761850"/>
            <a:ext cx="24930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300">
                <a:solidFill>
                  <a:schemeClr val="dk1"/>
                </a:solidFill>
                <a:latin typeface="Montserrat"/>
                <a:ea typeface="Montserrat"/>
                <a:cs typeface="Montserrat"/>
                <a:sym typeface="Montserrat"/>
              </a:rPr>
              <a:t>Create a direct local impact for the independent cultural ecosystems in Southern &amp; Eastern Europe</a:t>
            </a:r>
            <a:endParaRPr sz="1300">
              <a:solidFill>
                <a:schemeClr val="dk1"/>
              </a:solidFill>
              <a:latin typeface="Montserrat"/>
              <a:ea typeface="Montserrat"/>
              <a:cs typeface="Montserrat"/>
              <a:sym typeface="Montserrat"/>
            </a:endParaRPr>
          </a:p>
        </p:txBody>
      </p:sp>
      <p:sp>
        <p:nvSpPr>
          <p:cNvPr id="129" name="Google Shape;129;p18"/>
          <p:cNvSpPr txBox="1"/>
          <p:nvPr/>
        </p:nvSpPr>
        <p:spPr>
          <a:xfrm>
            <a:off x="6211500" y="2761850"/>
            <a:ext cx="26226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300">
                <a:solidFill>
                  <a:schemeClr val="dk1"/>
                </a:solidFill>
                <a:latin typeface="Montserrat"/>
                <a:ea typeface="Montserrat"/>
                <a:cs typeface="Montserrat"/>
                <a:sym typeface="Montserrat"/>
              </a:rPr>
              <a:t>Document the processes so that it can be developed into a bigger, thriving network that supports the development of the next generation of cultural spaces</a:t>
            </a:r>
            <a:endParaRPr sz="1300">
              <a:solidFill>
                <a:schemeClr val="dk1"/>
              </a:solidFill>
              <a:latin typeface="Montserrat"/>
              <a:ea typeface="Montserrat"/>
              <a:cs typeface="Montserrat"/>
              <a:sym typeface="Montserrat"/>
            </a:endParaRPr>
          </a:p>
        </p:txBody>
      </p:sp>
      <p:cxnSp>
        <p:nvCxnSpPr>
          <p:cNvPr id="130" name="Google Shape;130;p18"/>
          <p:cNvCxnSpPr/>
          <p:nvPr/>
        </p:nvCxnSpPr>
        <p:spPr>
          <a:xfrm>
            <a:off x="3466125" y="2847075"/>
            <a:ext cx="0" cy="161190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18"/>
          <p:cNvCxnSpPr/>
          <p:nvPr/>
        </p:nvCxnSpPr>
        <p:spPr>
          <a:xfrm>
            <a:off x="6126325" y="2847075"/>
            <a:ext cx="0" cy="1611900"/>
          </a:xfrm>
          <a:prstGeom prst="straightConnector1">
            <a:avLst/>
          </a:prstGeom>
          <a:noFill/>
          <a:ln w="9525" cap="flat" cmpd="sng">
            <a:solidFill>
              <a:schemeClr val="dk2"/>
            </a:solidFill>
            <a:prstDash val="solid"/>
            <a:round/>
            <a:headEnd type="none" w="med" len="med"/>
            <a:tailEnd type="none" w="med" len="med"/>
          </a:ln>
        </p:spPr>
      </p:cxnSp>
      <p:pic>
        <p:nvPicPr>
          <p:cNvPr id="132" name="Google Shape;132;p18"/>
          <p:cNvPicPr preferRelativeResize="0"/>
          <p:nvPr/>
        </p:nvPicPr>
        <p:blipFill rotWithShape="1">
          <a:blip r:embed="rId3">
            <a:alphaModFix/>
          </a:blip>
          <a:srcRect t="4297" r="37071"/>
          <a:stretch/>
        </p:blipFill>
        <p:spPr>
          <a:xfrm>
            <a:off x="6444900" y="341406"/>
            <a:ext cx="1940674" cy="1970580"/>
          </a:xfrm>
          <a:prstGeom prst="rect">
            <a:avLst/>
          </a:prstGeom>
          <a:noFill/>
          <a:ln>
            <a:noFill/>
          </a:ln>
        </p:spPr>
      </p:pic>
      <p:pic>
        <p:nvPicPr>
          <p:cNvPr id="133" name="Google Shape;133;p18"/>
          <p:cNvPicPr preferRelativeResize="0"/>
          <p:nvPr/>
        </p:nvPicPr>
        <p:blipFill>
          <a:blip r:embed="rId4">
            <a:alphaModFix/>
          </a:blip>
          <a:stretch>
            <a:fillRect/>
          </a:stretch>
        </p:blipFill>
        <p:spPr>
          <a:xfrm>
            <a:off x="6444900" y="293150"/>
            <a:ext cx="2027525" cy="20263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p:nvPr/>
        </p:nvSpPr>
        <p:spPr>
          <a:xfrm>
            <a:off x="491163" y="2652820"/>
            <a:ext cx="1122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Montserrat"/>
                <a:ea typeface="Montserrat"/>
                <a:cs typeface="Montserrat"/>
                <a:sym typeface="Montserrat"/>
              </a:rPr>
              <a:t>Stakeholders</a:t>
            </a:r>
            <a:endParaRPr sz="900" b="1">
              <a:latin typeface="Montserrat"/>
              <a:ea typeface="Montserrat"/>
              <a:cs typeface="Montserrat"/>
              <a:sym typeface="Montserrat"/>
            </a:endParaRPr>
          </a:p>
        </p:txBody>
      </p:sp>
      <p:sp>
        <p:nvSpPr>
          <p:cNvPr id="139" name="Google Shape;139;p19"/>
          <p:cNvSpPr txBox="1"/>
          <p:nvPr/>
        </p:nvSpPr>
        <p:spPr>
          <a:xfrm>
            <a:off x="2264873" y="2652820"/>
            <a:ext cx="1282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Montserrat"/>
                <a:ea typeface="Montserrat"/>
                <a:cs typeface="Montserrat"/>
                <a:sym typeface="Montserrat"/>
              </a:rPr>
              <a:t>Business Model</a:t>
            </a:r>
            <a:endParaRPr sz="900" b="1">
              <a:latin typeface="Montserrat"/>
              <a:ea typeface="Montserrat"/>
              <a:cs typeface="Montserrat"/>
              <a:sym typeface="Montserrat"/>
            </a:endParaRPr>
          </a:p>
        </p:txBody>
      </p:sp>
      <p:sp>
        <p:nvSpPr>
          <p:cNvPr id="140" name="Google Shape;140;p19"/>
          <p:cNvSpPr txBox="1"/>
          <p:nvPr/>
        </p:nvSpPr>
        <p:spPr>
          <a:xfrm>
            <a:off x="3865454" y="2652820"/>
            <a:ext cx="13482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latin typeface="Montserrat"/>
                <a:ea typeface="Montserrat"/>
                <a:cs typeface="Montserrat"/>
                <a:sym typeface="Montserrat"/>
              </a:rPr>
              <a:t>Legal Structure</a:t>
            </a:r>
            <a:endParaRPr sz="900" b="1">
              <a:latin typeface="Montserrat"/>
              <a:ea typeface="Montserrat"/>
              <a:cs typeface="Montserrat"/>
              <a:sym typeface="Montserrat"/>
            </a:endParaRPr>
          </a:p>
        </p:txBody>
      </p:sp>
      <p:sp>
        <p:nvSpPr>
          <p:cNvPr id="141" name="Google Shape;141;p19"/>
          <p:cNvSpPr txBox="1"/>
          <p:nvPr/>
        </p:nvSpPr>
        <p:spPr>
          <a:xfrm>
            <a:off x="5599337" y="2617502"/>
            <a:ext cx="178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Montserrat"/>
                <a:ea typeface="Montserrat"/>
                <a:cs typeface="Montserrat"/>
                <a:sym typeface="Montserrat"/>
              </a:rPr>
              <a:t>Social &amp; cultural impact beyond borders of space</a:t>
            </a:r>
            <a:endParaRPr sz="900" b="1">
              <a:latin typeface="Montserrat"/>
              <a:ea typeface="Montserrat"/>
              <a:cs typeface="Montserrat"/>
              <a:sym typeface="Montserrat"/>
            </a:endParaRPr>
          </a:p>
        </p:txBody>
      </p:sp>
      <p:sp>
        <p:nvSpPr>
          <p:cNvPr id="142" name="Google Shape;142;p19"/>
          <p:cNvSpPr txBox="1"/>
          <p:nvPr/>
        </p:nvSpPr>
        <p:spPr>
          <a:xfrm>
            <a:off x="7425386" y="2652820"/>
            <a:ext cx="1450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Montserrat"/>
                <a:ea typeface="Montserrat"/>
                <a:cs typeface="Montserrat"/>
                <a:sym typeface="Montserrat"/>
              </a:rPr>
              <a:t>Transnational alliance</a:t>
            </a:r>
            <a:endParaRPr sz="900" b="1">
              <a:latin typeface="Montserrat"/>
              <a:ea typeface="Montserrat"/>
              <a:cs typeface="Montserrat"/>
              <a:sym typeface="Montserrat"/>
            </a:endParaRPr>
          </a:p>
        </p:txBody>
      </p:sp>
      <p:sp>
        <p:nvSpPr>
          <p:cNvPr id="143" name="Google Shape;143;p19"/>
          <p:cNvSpPr txBox="1"/>
          <p:nvPr/>
        </p:nvSpPr>
        <p:spPr>
          <a:xfrm>
            <a:off x="491175" y="2997646"/>
            <a:ext cx="1450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Active participation within the local creative and cultural ecosystem</a:t>
            </a:r>
            <a:endParaRPr sz="1000">
              <a:latin typeface="Montserrat"/>
              <a:ea typeface="Montserrat"/>
              <a:cs typeface="Montserrat"/>
              <a:sym typeface="Montserrat"/>
            </a:endParaRPr>
          </a:p>
        </p:txBody>
      </p:sp>
      <p:sp>
        <p:nvSpPr>
          <p:cNvPr id="144" name="Google Shape;144;p19"/>
          <p:cNvSpPr txBox="1"/>
          <p:nvPr/>
        </p:nvSpPr>
        <p:spPr>
          <a:xfrm>
            <a:off x="2264873" y="2997646"/>
            <a:ext cx="1505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Multifaceted model with 3-4 income streams, with both nonprofit and for-profit elements</a:t>
            </a:r>
            <a:endParaRPr sz="1000">
              <a:latin typeface="Montserrat"/>
              <a:ea typeface="Montserrat"/>
              <a:cs typeface="Montserrat"/>
              <a:sym typeface="Montserrat"/>
            </a:endParaRPr>
          </a:p>
        </p:txBody>
      </p:sp>
      <p:sp>
        <p:nvSpPr>
          <p:cNvPr id="145" name="Google Shape;145;p19"/>
          <p:cNvSpPr txBox="1"/>
          <p:nvPr/>
        </p:nvSpPr>
        <p:spPr>
          <a:xfrm>
            <a:off x="5631326" y="2997650"/>
            <a:ext cx="1623300" cy="954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1200"/>
              </a:spcAft>
              <a:buNone/>
            </a:pPr>
            <a:r>
              <a:rPr lang="en" sz="1000">
                <a:latin typeface="Montserrat"/>
                <a:ea typeface="Montserrat"/>
                <a:cs typeface="Montserrat"/>
                <a:sym typeface="Montserrat"/>
              </a:rPr>
              <a:t>Embedded in the local cultural context, operated for the benefit of the local community</a:t>
            </a:r>
            <a:endParaRPr sz="1000">
              <a:latin typeface="Montserrat"/>
              <a:ea typeface="Montserrat"/>
              <a:cs typeface="Montserrat"/>
              <a:sym typeface="Montserrat"/>
            </a:endParaRPr>
          </a:p>
        </p:txBody>
      </p:sp>
      <p:sp>
        <p:nvSpPr>
          <p:cNvPr id="146" name="Google Shape;146;p19"/>
          <p:cNvSpPr txBox="1"/>
          <p:nvPr/>
        </p:nvSpPr>
        <p:spPr>
          <a:xfrm>
            <a:off x="3954491" y="2997646"/>
            <a:ext cx="1635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Charitable or nonprofit organization, having ownership over the space for min. 25 years.</a:t>
            </a:r>
            <a:endParaRPr sz="1000">
              <a:latin typeface="Montserrat"/>
              <a:ea typeface="Montserrat"/>
              <a:cs typeface="Montserrat"/>
              <a:sym typeface="Montserrat"/>
            </a:endParaRPr>
          </a:p>
        </p:txBody>
      </p:sp>
      <p:sp>
        <p:nvSpPr>
          <p:cNvPr id="147" name="Google Shape;147;p19"/>
          <p:cNvSpPr txBox="1"/>
          <p:nvPr/>
        </p:nvSpPr>
        <p:spPr>
          <a:xfrm>
            <a:off x="4012275" y="4268025"/>
            <a:ext cx="4863900" cy="492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1200"/>
              </a:spcAft>
              <a:buNone/>
            </a:pPr>
            <a:r>
              <a:rPr lang="en" sz="1000" i="1">
                <a:solidFill>
                  <a:schemeClr val="dk1"/>
                </a:solidFill>
                <a:highlight>
                  <a:schemeClr val="lt1"/>
                </a:highlight>
                <a:latin typeface="Montserrat"/>
                <a:ea typeface="Montserrat"/>
                <a:cs typeface="Montserrat"/>
                <a:sym typeface="Montserrat"/>
              </a:rPr>
              <a:t>Individual NGOCS’ will greatly differ depending on their geographic location, socio-cultural and political surroundings and needs</a:t>
            </a:r>
            <a:endParaRPr sz="1000" i="1">
              <a:latin typeface="Montserrat"/>
              <a:ea typeface="Montserrat"/>
              <a:cs typeface="Montserrat"/>
              <a:sym typeface="Montserrat"/>
            </a:endParaRPr>
          </a:p>
        </p:txBody>
      </p:sp>
      <p:pic>
        <p:nvPicPr>
          <p:cNvPr id="148" name="Google Shape;148;p19"/>
          <p:cNvPicPr preferRelativeResize="0"/>
          <p:nvPr/>
        </p:nvPicPr>
        <p:blipFill>
          <a:blip r:embed="rId3">
            <a:alphaModFix/>
          </a:blip>
          <a:stretch>
            <a:fillRect/>
          </a:stretch>
        </p:blipFill>
        <p:spPr>
          <a:xfrm>
            <a:off x="3207599" y="4153742"/>
            <a:ext cx="183299" cy="246066"/>
          </a:xfrm>
          <a:prstGeom prst="rect">
            <a:avLst/>
          </a:prstGeom>
          <a:noFill/>
          <a:ln>
            <a:noFill/>
          </a:ln>
        </p:spPr>
      </p:pic>
      <p:sp>
        <p:nvSpPr>
          <p:cNvPr id="149" name="Google Shape;149;p19"/>
          <p:cNvSpPr txBox="1"/>
          <p:nvPr/>
        </p:nvSpPr>
        <p:spPr>
          <a:xfrm>
            <a:off x="2790563" y="4431113"/>
            <a:ext cx="1122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Space Grotesk"/>
                <a:ea typeface="Space Grotesk"/>
                <a:cs typeface="Space Grotesk"/>
                <a:sym typeface="Space Grotesk"/>
              </a:rPr>
              <a:t>Local context</a:t>
            </a:r>
            <a:endParaRPr sz="1000" b="1">
              <a:latin typeface="Space Grotesk"/>
              <a:ea typeface="Space Grotesk"/>
              <a:cs typeface="Space Grotesk"/>
              <a:sym typeface="Space Grotesk"/>
            </a:endParaRPr>
          </a:p>
        </p:txBody>
      </p:sp>
      <p:sp>
        <p:nvSpPr>
          <p:cNvPr id="150" name="Google Shape;150;p19"/>
          <p:cNvSpPr txBox="1"/>
          <p:nvPr/>
        </p:nvSpPr>
        <p:spPr>
          <a:xfrm>
            <a:off x="7448286" y="2997646"/>
            <a:ext cx="1282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Tied to a strong transnational alliance</a:t>
            </a:r>
            <a:endParaRPr sz="1000">
              <a:latin typeface="Montserrat"/>
              <a:ea typeface="Montserrat"/>
              <a:cs typeface="Montserrat"/>
              <a:sym typeface="Montserrat"/>
            </a:endParaRPr>
          </a:p>
        </p:txBody>
      </p:sp>
      <p:sp>
        <p:nvSpPr>
          <p:cNvPr id="151" name="Google Shape;151;p19"/>
          <p:cNvSpPr txBox="1"/>
          <p:nvPr/>
        </p:nvSpPr>
        <p:spPr>
          <a:xfrm>
            <a:off x="455849" y="1404350"/>
            <a:ext cx="3936233"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Montserrat"/>
                <a:ea typeface="Montserrat"/>
                <a:cs typeface="Montserrat"/>
                <a:sym typeface="Montserrat"/>
              </a:rPr>
              <a:t>The five characteristics of NGOCS’ are</a:t>
            </a:r>
            <a:endParaRPr b="1" dirty="0">
              <a:latin typeface="Montserrat"/>
              <a:ea typeface="Montserrat"/>
              <a:cs typeface="Montserrat"/>
              <a:sym typeface="Montserrat"/>
            </a:endParaRPr>
          </a:p>
        </p:txBody>
      </p:sp>
      <p:sp>
        <p:nvSpPr>
          <p:cNvPr id="152" name="Google Shape;152;p19"/>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53" name="Google Shape;153;p19"/>
          <p:cNvSpPr txBox="1"/>
          <p:nvPr/>
        </p:nvSpPr>
        <p:spPr>
          <a:xfrm>
            <a:off x="369400" y="293150"/>
            <a:ext cx="6025500" cy="10467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dirty="0">
                <a:solidFill>
                  <a:srgbClr val="00CD5C"/>
                </a:solidFill>
                <a:latin typeface="Bebas Neue"/>
                <a:ea typeface="Bebas Neue"/>
                <a:cs typeface="Bebas Neue"/>
                <a:sym typeface="Bebas Neue"/>
              </a:rPr>
              <a:t>What are </a:t>
            </a:r>
            <a:r>
              <a:rPr lang="en" sz="4000" b="1" dirty="0">
                <a:solidFill>
                  <a:schemeClr val="dk1"/>
                </a:solidFill>
                <a:latin typeface="Bebas Neue"/>
                <a:ea typeface="Bebas Neue"/>
                <a:cs typeface="Bebas Neue"/>
                <a:sym typeface="Bebas Neue"/>
              </a:rPr>
              <a:t>the Next Generation of Cultural Spaces?</a:t>
            </a:r>
            <a:endParaRPr sz="4000" b="1" dirty="0">
              <a:solidFill>
                <a:schemeClr val="dk1"/>
              </a:solidFill>
              <a:latin typeface="Bebas Neue"/>
              <a:ea typeface="Bebas Neue"/>
              <a:cs typeface="Bebas Neue"/>
              <a:sym typeface="Bebas Neue"/>
            </a:endParaRPr>
          </a:p>
        </p:txBody>
      </p:sp>
      <p:sp>
        <p:nvSpPr>
          <p:cNvPr id="154" name="Google Shape;154;p19"/>
          <p:cNvSpPr/>
          <p:nvPr/>
        </p:nvSpPr>
        <p:spPr>
          <a:xfrm>
            <a:off x="638350" y="1982098"/>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19"/>
          <p:cNvPicPr preferRelativeResize="0"/>
          <p:nvPr/>
        </p:nvPicPr>
        <p:blipFill>
          <a:blip r:embed="rId4">
            <a:alphaModFix/>
          </a:blip>
          <a:stretch>
            <a:fillRect/>
          </a:stretch>
        </p:blipFill>
        <p:spPr>
          <a:xfrm>
            <a:off x="755025" y="2098773"/>
            <a:ext cx="492600" cy="492600"/>
          </a:xfrm>
          <a:prstGeom prst="rect">
            <a:avLst/>
          </a:prstGeom>
          <a:noFill/>
          <a:ln>
            <a:noFill/>
          </a:ln>
        </p:spPr>
      </p:pic>
      <p:sp>
        <p:nvSpPr>
          <p:cNvPr id="156" name="Google Shape;156;p19"/>
          <p:cNvSpPr/>
          <p:nvPr/>
        </p:nvSpPr>
        <p:spPr>
          <a:xfrm>
            <a:off x="2475323" y="1982098"/>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19"/>
          <p:cNvPicPr preferRelativeResize="0"/>
          <p:nvPr/>
        </p:nvPicPr>
        <p:blipFill>
          <a:blip r:embed="rId5">
            <a:alphaModFix/>
          </a:blip>
          <a:stretch>
            <a:fillRect/>
          </a:stretch>
        </p:blipFill>
        <p:spPr>
          <a:xfrm>
            <a:off x="2690750" y="2107623"/>
            <a:ext cx="548700" cy="474902"/>
          </a:xfrm>
          <a:prstGeom prst="rect">
            <a:avLst/>
          </a:prstGeom>
          <a:noFill/>
          <a:ln>
            <a:noFill/>
          </a:ln>
        </p:spPr>
      </p:pic>
      <p:sp>
        <p:nvSpPr>
          <p:cNvPr id="158" name="Google Shape;158;p19"/>
          <p:cNvSpPr/>
          <p:nvPr/>
        </p:nvSpPr>
        <p:spPr>
          <a:xfrm>
            <a:off x="4157504" y="1982098"/>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19"/>
          <p:cNvPicPr preferRelativeResize="0"/>
          <p:nvPr/>
        </p:nvPicPr>
        <p:blipFill>
          <a:blip r:embed="rId6">
            <a:alphaModFix/>
          </a:blip>
          <a:stretch>
            <a:fillRect/>
          </a:stretch>
        </p:blipFill>
        <p:spPr>
          <a:xfrm>
            <a:off x="4428381" y="2028439"/>
            <a:ext cx="492600" cy="507617"/>
          </a:xfrm>
          <a:prstGeom prst="rect">
            <a:avLst/>
          </a:prstGeom>
          <a:noFill/>
          <a:ln>
            <a:noFill/>
          </a:ln>
        </p:spPr>
      </p:pic>
      <p:sp>
        <p:nvSpPr>
          <p:cNvPr id="160" name="Google Shape;160;p19"/>
          <p:cNvSpPr/>
          <p:nvPr/>
        </p:nvSpPr>
        <p:spPr>
          <a:xfrm>
            <a:off x="5909700" y="1982098"/>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19"/>
          <p:cNvPicPr preferRelativeResize="0"/>
          <p:nvPr/>
        </p:nvPicPr>
        <p:blipFill>
          <a:blip r:embed="rId7">
            <a:alphaModFix/>
          </a:blip>
          <a:stretch>
            <a:fillRect/>
          </a:stretch>
        </p:blipFill>
        <p:spPr>
          <a:xfrm>
            <a:off x="6122622" y="2007892"/>
            <a:ext cx="548700" cy="548706"/>
          </a:xfrm>
          <a:prstGeom prst="rect">
            <a:avLst/>
          </a:prstGeom>
          <a:noFill/>
          <a:ln>
            <a:noFill/>
          </a:ln>
        </p:spPr>
      </p:pic>
      <p:sp>
        <p:nvSpPr>
          <p:cNvPr id="162" name="Google Shape;162;p19"/>
          <p:cNvSpPr/>
          <p:nvPr/>
        </p:nvSpPr>
        <p:spPr>
          <a:xfrm>
            <a:off x="7513523" y="1982098"/>
            <a:ext cx="600300" cy="600300"/>
          </a:xfrm>
          <a:prstGeom prst="ellipse">
            <a:avLst/>
          </a:prstGeom>
          <a:solidFill>
            <a:srgbClr val="00C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19"/>
          <p:cNvPicPr preferRelativeResize="0"/>
          <p:nvPr/>
        </p:nvPicPr>
        <p:blipFill>
          <a:blip r:embed="rId8">
            <a:alphaModFix/>
          </a:blip>
          <a:stretch>
            <a:fillRect/>
          </a:stretch>
        </p:blipFill>
        <p:spPr>
          <a:xfrm>
            <a:off x="7734936" y="2007898"/>
            <a:ext cx="548700" cy="548700"/>
          </a:xfrm>
          <a:prstGeom prst="rect">
            <a:avLst/>
          </a:prstGeom>
          <a:noFill/>
          <a:ln>
            <a:noFill/>
          </a:ln>
        </p:spPr>
      </p:pic>
      <p:cxnSp>
        <p:nvCxnSpPr>
          <p:cNvPr id="164" name="Google Shape;164;p19"/>
          <p:cNvCxnSpPr/>
          <p:nvPr/>
        </p:nvCxnSpPr>
        <p:spPr>
          <a:xfrm>
            <a:off x="2048925" y="2028451"/>
            <a:ext cx="0" cy="18675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19"/>
          <p:cNvCxnSpPr/>
          <p:nvPr/>
        </p:nvCxnSpPr>
        <p:spPr>
          <a:xfrm>
            <a:off x="3817925" y="2028451"/>
            <a:ext cx="0" cy="18675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19"/>
          <p:cNvCxnSpPr/>
          <p:nvPr/>
        </p:nvCxnSpPr>
        <p:spPr>
          <a:xfrm>
            <a:off x="5575300" y="2028451"/>
            <a:ext cx="0" cy="18675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19"/>
          <p:cNvCxnSpPr/>
          <p:nvPr/>
        </p:nvCxnSpPr>
        <p:spPr>
          <a:xfrm>
            <a:off x="7330175" y="2028451"/>
            <a:ext cx="0" cy="1867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0"/>
          <p:cNvPicPr preferRelativeResize="0"/>
          <p:nvPr/>
        </p:nvPicPr>
        <p:blipFill rotWithShape="1">
          <a:blip r:embed="rId3">
            <a:alphaModFix/>
          </a:blip>
          <a:srcRect t="18472" b="19848"/>
          <a:stretch/>
        </p:blipFill>
        <p:spPr>
          <a:xfrm>
            <a:off x="5445800" y="1770650"/>
            <a:ext cx="3696699" cy="1710550"/>
          </a:xfrm>
          <a:prstGeom prst="rect">
            <a:avLst/>
          </a:prstGeom>
          <a:noFill/>
          <a:ln>
            <a:noFill/>
          </a:ln>
        </p:spPr>
      </p:pic>
      <p:pic>
        <p:nvPicPr>
          <p:cNvPr id="173" name="Google Shape;173;p20"/>
          <p:cNvPicPr preferRelativeResize="0"/>
          <p:nvPr/>
        </p:nvPicPr>
        <p:blipFill rotWithShape="1">
          <a:blip r:embed="rId4">
            <a:alphaModFix/>
          </a:blip>
          <a:srcRect t="25202" b="7430"/>
          <a:stretch/>
        </p:blipFill>
        <p:spPr>
          <a:xfrm>
            <a:off x="5445800" y="3481198"/>
            <a:ext cx="3696700" cy="1662299"/>
          </a:xfrm>
          <a:prstGeom prst="rect">
            <a:avLst/>
          </a:prstGeom>
          <a:noFill/>
          <a:ln>
            <a:noFill/>
          </a:ln>
        </p:spPr>
      </p:pic>
      <p:sp>
        <p:nvSpPr>
          <p:cNvPr id="174" name="Google Shape;174;p20"/>
          <p:cNvSpPr txBox="1"/>
          <p:nvPr/>
        </p:nvSpPr>
        <p:spPr>
          <a:xfrm>
            <a:off x="436275" y="1788875"/>
            <a:ext cx="47568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Montserrat"/>
                <a:ea typeface="Montserrat"/>
                <a:cs typeface="Montserrat"/>
                <a:sym typeface="Montserrat"/>
              </a:rPr>
              <a:t>NGOCS’ represent a long-term holistic perspective on planning and investing, mixing culture with the economic and social life. </a:t>
            </a:r>
            <a:endParaRPr sz="10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000">
                <a:solidFill>
                  <a:schemeClr val="dk1"/>
                </a:solidFill>
                <a:latin typeface="Montserrat"/>
                <a:ea typeface="Montserrat"/>
                <a:cs typeface="Montserrat"/>
                <a:sym typeface="Montserrat"/>
              </a:rPr>
              <a:t>They align with the global trends of looking beyond short-term monetary value and motivating self-organization by citizens.</a:t>
            </a:r>
            <a:endParaRPr sz="1300">
              <a:latin typeface="Montserrat"/>
              <a:ea typeface="Montserrat"/>
              <a:cs typeface="Montserrat"/>
              <a:sym typeface="Montserrat"/>
            </a:endParaRPr>
          </a:p>
        </p:txBody>
      </p:sp>
      <p:sp>
        <p:nvSpPr>
          <p:cNvPr id="175" name="Google Shape;175;p20"/>
          <p:cNvSpPr txBox="1"/>
          <p:nvPr/>
        </p:nvSpPr>
        <p:spPr>
          <a:xfrm>
            <a:off x="436275" y="2867750"/>
            <a:ext cx="4848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Montserrat"/>
                <a:ea typeface="Montserrat"/>
                <a:cs typeface="Montserrat"/>
                <a:sym typeface="Montserrat"/>
              </a:rPr>
              <a:t>NGOCS’ create economical, social, cultural and ecological value by:</a:t>
            </a:r>
            <a:endParaRPr sz="6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600" b="1">
              <a:solidFill>
                <a:schemeClr val="dk1"/>
              </a:solidFill>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Offering communal space for local communities</a:t>
            </a:r>
            <a:endParaRPr sz="1000">
              <a:solidFill>
                <a:schemeClr val="dk1"/>
              </a:solidFill>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Creating employment</a:t>
            </a:r>
            <a:endParaRPr sz="1000">
              <a:solidFill>
                <a:schemeClr val="dk1"/>
              </a:solidFill>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Professionalization of the creative ecosystem</a:t>
            </a:r>
            <a:endParaRPr sz="1000">
              <a:solidFill>
                <a:schemeClr val="dk1"/>
              </a:solidFill>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Facilitating social, ecological and technological innovation</a:t>
            </a:r>
            <a:endParaRPr sz="1000">
              <a:solidFill>
                <a:schemeClr val="dk1"/>
              </a:solidFill>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Reducing outflux of creative professionals and educated young people</a:t>
            </a:r>
            <a:endParaRPr sz="1000">
              <a:solidFill>
                <a:schemeClr val="dk1"/>
              </a:solidFill>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Building international connections, placing the region in an international focus</a:t>
            </a:r>
            <a:endParaRPr sz="1300">
              <a:latin typeface="Montserrat"/>
              <a:ea typeface="Montserrat"/>
              <a:cs typeface="Montserrat"/>
              <a:sym typeface="Montserrat"/>
            </a:endParaRPr>
          </a:p>
        </p:txBody>
      </p:sp>
      <p:sp>
        <p:nvSpPr>
          <p:cNvPr id="176" name="Google Shape;176;p20"/>
          <p:cNvSpPr txBox="1">
            <a:spLocks noGrp="1"/>
          </p:cNvSpPr>
          <p:nvPr>
            <p:ph type="sldNum" idx="12"/>
          </p:nvPr>
        </p:nvSpPr>
        <p:spPr>
          <a:xfrm>
            <a:off x="1534658" y="4647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77" name="Google Shape;177;p20"/>
          <p:cNvSpPr txBox="1"/>
          <p:nvPr/>
        </p:nvSpPr>
        <p:spPr>
          <a:xfrm>
            <a:off x="369400" y="293150"/>
            <a:ext cx="5039400" cy="14775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0"/>
              </a:spcAft>
              <a:buNone/>
            </a:pPr>
            <a:r>
              <a:rPr lang="en" sz="4000" b="1">
                <a:solidFill>
                  <a:srgbClr val="00CD5C"/>
                </a:solidFill>
                <a:latin typeface="Bebas Neue"/>
                <a:ea typeface="Bebas Neue"/>
                <a:cs typeface="Bebas Neue"/>
                <a:sym typeface="Bebas Neue"/>
              </a:rPr>
              <a:t>Why do we need </a:t>
            </a:r>
            <a:r>
              <a:rPr lang="en" sz="4000" b="1">
                <a:solidFill>
                  <a:schemeClr val="dk1"/>
                </a:solidFill>
                <a:latin typeface="Bebas Neue"/>
                <a:ea typeface="Bebas Neue"/>
                <a:cs typeface="Bebas Neue"/>
                <a:sym typeface="Bebas Neue"/>
              </a:rPr>
              <a:t>the Next Generation of Cultural Spaces?</a:t>
            </a:r>
            <a:endParaRPr sz="4000" b="1">
              <a:solidFill>
                <a:schemeClr val="dk1"/>
              </a:solidFill>
              <a:latin typeface="Bebas Neue"/>
              <a:ea typeface="Bebas Neue"/>
              <a:cs typeface="Bebas Neue"/>
              <a:sym typeface="Bebas Neue"/>
            </a:endParaRPr>
          </a:p>
        </p:txBody>
      </p:sp>
      <p:sp>
        <p:nvSpPr>
          <p:cNvPr id="178" name="Google Shape;178;p20"/>
          <p:cNvSpPr txBox="1"/>
          <p:nvPr/>
        </p:nvSpPr>
        <p:spPr>
          <a:xfrm>
            <a:off x="5779350" y="2867750"/>
            <a:ext cx="3101700" cy="1877700"/>
          </a:xfrm>
          <a:prstGeom prst="rect">
            <a:avLst/>
          </a:prstGeom>
          <a:solidFill>
            <a:srgbClr val="000000">
              <a:alpha val="5283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Montserrat"/>
                <a:ea typeface="Montserrat"/>
                <a:cs typeface="Montserrat"/>
                <a:sym typeface="Montserrat"/>
              </a:rPr>
              <a:t>Many cities and regions in Southern and Eastern Europe contain underused historical buildings. We see these buildings as ideal places for hosting the Next Generation of Culture. Why?</a:t>
            </a:r>
            <a:endParaRPr sz="1000">
              <a:solidFill>
                <a:schemeClr val="lt1"/>
              </a:solidFill>
              <a:latin typeface="Montserrat"/>
              <a:ea typeface="Montserrat"/>
              <a:cs typeface="Montserrat"/>
              <a:sym typeface="Montserrat"/>
            </a:endParaRPr>
          </a:p>
          <a:p>
            <a:pPr marL="0" lvl="0" indent="0" algn="l" rtl="0">
              <a:spcBef>
                <a:spcPts val="0"/>
              </a:spcBef>
              <a:spcAft>
                <a:spcPts val="0"/>
              </a:spcAft>
              <a:buNone/>
            </a:pPr>
            <a:endParaRPr sz="1000">
              <a:solidFill>
                <a:schemeClr val="lt1"/>
              </a:solidFill>
              <a:latin typeface="Montserrat"/>
              <a:ea typeface="Montserrat"/>
              <a:cs typeface="Montserrat"/>
              <a:sym typeface="Montserrat"/>
            </a:endParaRPr>
          </a:p>
          <a:p>
            <a:pPr marL="457200" lvl="0" indent="-292100" algn="l" rtl="0">
              <a:spcBef>
                <a:spcPts val="0"/>
              </a:spcBef>
              <a:spcAft>
                <a:spcPts val="0"/>
              </a:spcAft>
              <a:buClr>
                <a:schemeClr val="lt1"/>
              </a:buClr>
              <a:buSzPts val="1000"/>
              <a:buFont typeface="Montserrat"/>
              <a:buChar char="●"/>
            </a:pPr>
            <a:r>
              <a:rPr lang="en" sz="1000" b="1">
                <a:solidFill>
                  <a:schemeClr val="lt1"/>
                </a:solidFill>
                <a:latin typeface="Montserrat"/>
                <a:ea typeface="Montserrat"/>
                <a:cs typeface="Montserrat"/>
                <a:sym typeface="Montserrat"/>
              </a:rPr>
              <a:t>Symbolic</a:t>
            </a:r>
            <a:r>
              <a:rPr lang="en" sz="1000">
                <a:solidFill>
                  <a:schemeClr val="lt1"/>
                </a:solidFill>
                <a:latin typeface="Montserrat"/>
                <a:ea typeface="Montserrat"/>
                <a:cs typeface="Montserrat"/>
                <a:sym typeface="Montserrat"/>
              </a:rPr>
              <a:t> - linking the historical past to a new and inclusive future</a:t>
            </a:r>
            <a:endParaRPr sz="1000">
              <a:solidFill>
                <a:schemeClr val="lt1"/>
              </a:solidFill>
              <a:latin typeface="Montserrat"/>
              <a:ea typeface="Montserrat"/>
              <a:cs typeface="Montserrat"/>
              <a:sym typeface="Montserrat"/>
            </a:endParaRPr>
          </a:p>
          <a:p>
            <a:pPr marL="457200" lvl="0" indent="-292100" algn="l" rtl="0">
              <a:spcBef>
                <a:spcPts val="0"/>
              </a:spcBef>
              <a:spcAft>
                <a:spcPts val="0"/>
              </a:spcAft>
              <a:buClr>
                <a:schemeClr val="lt1"/>
              </a:buClr>
              <a:buSzPts val="1000"/>
              <a:buFont typeface="Montserrat"/>
              <a:buChar char="●"/>
            </a:pPr>
            <a:r>
              <a:rPr lang="en" sz="1000" b="1">
                <a:solidFill>
                  <a:schemeClr val="lt1"/>
                </a:solidFill>
                <a:latin typeface="Montserrat"/>
                <a:ea typeface="Montserrat"/>
                <a:cs typeface="Montserrat"/>
                <a:sym typeface="Montserrat"/>
              </a:rPr>
              <a:t>Practical</a:t>
            </a:r>
            <a:r>
              <a:rPr lang="en" sz="1000">
                <a:solidFill>
                  <a:schemeClr val="lt1"/>
                </a:solidFill>
                <a:latin typeface="Montserrat"/>
                <a:ea typeface="Montserrat"/>
                <a:cs typeface="Montserrat"/>
                <a:sym typeface="Montserrat"/>
              </a:rPr>
              <a:t> - buildings are maintained and renovated by the creative community</a:t>
            </a:r>
            <a:endParaRPr sz="1000">
              <a:solidFill>
                <a:schemeClr val="lt1"/>
              </a:solidFill>
              <a:latin typeface="Montserrat"/>
              <a:ea typeface="Montserrat"/>
              <a:cs typeface="Montserrat"/>
              <a:sym typeface="Montserrat"/>
            </a:endParaRPr>
          </a:p>
        </p:txBody>
      </p:sp>
      <p:pic>
        <p:nvPicPr>
          <p:cNvPr id="179" name="Google Shape;179;p20"/>
          <p:cNvPicPr preferRelativeResize="0"/>
          <p:nvPr/>
        </p:nvPicPr>
        <p:blipFill rotWithShape="1">
          <a:blip r:embed="rId5">
            <a:alphaModFix/>
          </a:blip>
          <a:srcRect t="18525" b="28575"/>
          <a:stretch/>
        </p:blipFill>
        <p:spPr>
          <a:xfrm>
            <a:off x="5445800" y="0"/>
            <a:ext cx="3696700" cy="177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p:nvPr/>
        </p:nvSpPr>
        <p:spPr>
          <a:xfrm>
            <a:off x="2344499" y="1690600"/>
            <a:ext cx="4455000" cy="1200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6600" b="1">
                <a:latin typeface="Bebas Neue"/>
                <a:ea typeface="Bebas Neue"/>
                <a:cs typeface="Bebas Neue"/>
                <a:sym typeface="Bebas Neue"/>
              </a:rPr>
              <a:t>PART 2</a:t>
            </a:r>
            <a:endParaRPr sz="6600" b="1">
              <a:solidFill>
                <a:srgbClr val="000000"/>
              </a:solidFill>
              <a:latin typeface="Bebas Neue"/>
              <a:ea typeface="Bebas Neue"/>
              <a:cs typeface="Bebas Neue"/>
              <a:sym typeface="Bebas Neue"/>
            </a:endParaRPr>
          </a:p>
        </p:txBody>
      </p:sp>
      <p:sp>
        <p:nvSpPr>
          <p:cNvPr id="185" name="Google Shape;185;p21"/>
          <p:cNvSpPr txBox="1"/>
          <p:nvPr/>
        </p:nvSpPr>
        <p:spPr>
          <a:xfrm>
            <a:off x="1418875" y="2891200"/>
            <a:ext cx="63063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Montserrat Medium"/>
                <a:ea typeface="Montserrat Medium"/>
                <a:cs typeface="Montserrat Medium"/>
                <a:sym typeface="Montserrat Medium"/>
              </a:rPr>
              <a:t>The Next Generation of Cultural Spaces in</a:t>
            </a:r>
            <a:endParaRPr sz="1900">
              <a:latin typeface="Montserrat Medium"/>
              <a:ea typeface="Montserrat Medium"/>
              <a:cs typeface="Montserrat Medium"/>
              <a:sym typeface="Montserrat Medium"/>
            </a:endParaRPr>
          </a:p>
          <a:p>
            <a:pPr marL="0" lvl="0" indent="0" algn="ctr" rtl="0">
              <a:spcBef>
                <a:spcPts val="0"/>
              </a:spcBef>
              <a:spcAft>
                <a:spcPts val="0"/>
              </a:spcAft>
              <a:buNone/>
            </a:pPr>
            <a:r>
              <a:rPr lang="en" sz="1900">
                <a:latin typeface="Montserrat Medium"/>
                <a:ea typeface="Montserrat Medium"/>
                <a:cs typeface="Montserrat Medium"/>
                <a:sym typeface="Montserrat Medium"/>
              </a:rPr>
              <a:t>[insert location]</a:t>
            </a:r>
            <a:endParaRPr sz="1900">
              <a:latin typeface="Montserrat Medium"/>
              <a:ea typeface="Montserrat Medium"/>
              <a:cs typeface="Montserrat Medium"/>
              <a:sym typeface="Montserrat Medium"/>
            </a:endParaRPr>
          </a:p>
          <a:p>
            <a:pPr marL="0" lvl="0" indent="0" algn="l" rtl="0">
              <a:spcBef>
                <a:spcPts val="0"/>
              </a:spcBef>
              <a:spcAft>
                <a:spcPts val="0"/>
              </a:spcAft>
              <a:buNone/>
            </a:pPr>
            <a:endParaRPr sz="1900">
              <a:latin typeface="Montserrat Medium"/>
              <a:ea typeface="Montserrat Medium"/>
              <a:cs typeface="Montserrat Medium"/>
              <a:sym typeface="Montserrat Medium"/>
            </a:endParaRPr>
          </a:p>
        </p:txBody>
      </p:sp>
      <p:sp>
        <p:nvSpPr>
          <p:cNvPr id="186" name="Google Shape;1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1104</Words>
  <Application>Microsoft Macintosh PowerPoint</Application>
  <PresentationFormat>On-screen Show (16:9)</PresentationFormat>
  <Paragraphs>162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Montserrat SemiBold</vt:lpstr>
      <vt:lpstr>Montserrat</vt:lpstr>
      <vt:lpstr>Bebas Neue</vt:lpstr>
      <vt:lpstr>Montserrat Medium</vt:lpstr>
      <vt:lpstr>Roboto Condensed</vt:lpstr>
      <vt:lpstr>Space Grotesk</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path adopted by the NGOCS project is promising. It is based on a powerful shared narrative carried by a broad international alliance, resulting in local changemaking processes. The consortium is confident that adhering to the project philosophy will lead to tangible results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Arno</cp:lastModifiedBy>
  <cp:revision>1</cp:revision>
  <dcterms:modified xsi:type="dcterms:W3CDTF">2023-03-15T13:29:52Z</dcterms:modified>
</cp:coreProperties>
</file>